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62" r:id="rId6"/>
    <p:sldId id="265" r:id="rId7"/>
    <p:sldId id="259" r:id="rId8"/>
    <p:sldId id="258" r:id="rId9"/>
    <p:sldId id="263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3637C-542D-46F5-8A6F-48312AADE8A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15B88-6369-42EF-BB6C-272B42DA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4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dirty="0" smtClean="0"/>
              <a:t>CDs are entities</a:t>
            </a:r>
            <a:r>
              <a:rPr lang="en-US" baseline="0" dirty="0" smtClean="0"/>
              <a:t> of government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baseline="0" dirty="0" smtClean="0"/>
              <a:t>Supervisor are public officials originally and still empowered to lead a locally lead conservation program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baseline="0" dirty="0" smtClean="0"/>
              <a:t>Most rules are a direct result of legislation (rules are usually required when legislation/laws affect citizens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baseline="0" dirty="0" smtClean="0"/>
              <a:t>Districts should in touch with the local needs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baseline="0" dirty="0" smtClean="0"/>
              <a:t>‘Local Workgroups are invaluable in developing the priorities of landowners and users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baseline="0" dirty="0" smtClean="0"/>
              <a:t>New laws and changes in existing ones may be a part of the process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5B88-6369-42EF-BB6C-272B42DA2A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52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a good practice to have</a:t>
            </a:r>
            <a:r>
              <a:rPr lang="en-US" baseline="0" dirty="0" smtClean="0"/>
              <a:t> quick 30 sec commercial in your mind</a:t>
            </a:r>
          </a:p>
          <a:p>
            <a:r>
              <a:rPr lang="en-US" baseline="0" dirty="0" smtClean="0"/>
              <a:t>Many meetings may occur in town, in the halls of the general assembly or in the elevator and they can’t leave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5B88-6369-42EF-BB6C-272B42DA2A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12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dirty="0" smtClean="0"/>
              <a:t>Local Districts, working through a statewide</a:t>
            </a:r>
            <a:r>
              <a:rPr lang="en-US" baseline="0" dirty="0" smtClean="0"/>
              <a:t> approach can have significant influence on legislation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baseline="0" dirty="0" smtClean="0"/>
              <a:t>Legislators care a lot about what their constituents are saying. They are the ones who fund the campaigns and parties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baseline="0" dirty="0" smtClean="0"/>
              <a:t>Supervisors working directly with their local legislator has a big impact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baseline="0" dirty="0" smtClean="0"/>
              <a:t>On the national level, many times you have to enter your zip code the email a member of Congress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en-US" baseline="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5B88-6369-42EF-BB6C-272B42DA2A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05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dirty="0" smtClean="0"/>
              <a:t>As I mentioned, many times when</a:t>
            </a:r>
            <a:r>
              <a:rPr lang="en-US" baseline="0" dirty="0" smtClean="0"/>
              <a:t> there is a problem, there is just complaining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baseline="0" dirty="0" smtClean="0"/>
              <a:t>I have told folks before, if there is a problem, put into a resolution our State Association and we have to debate it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baseline="0" dirty="0" smtClean="0"/>
              <a:t>In NC, we have 8 committees set up that address resolutions in committee, then send to the body for debate and vote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baseline="0" dirty="0" smtClean="0"/>
              <a:t>Some are scared of writing resolutions because they are typically in a format that we don’t use for a lot of other things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5B88-6369-42EF-BB6C-272B42DA2A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49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are 2 parts to a resolution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Whereas’s</a:t>
            </a:r>
            <a:r>
              <a:rPr lang="en-US" baseline="0" dirty="0" smtClean="0"/>
              <a:t> and the Be It Resolved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Whereas’s</a:t>
            </a:r>
            <a:r>
              <a:rPr lang="en-US" baseline="0" dirty="0" smtClean="0"/>
              <a:t> is the purpose for the resolution</a:t>
            </a:r>
          </a:p>
          <a:p>
            <a:r>
              <a:rPr lang="en-US" baseline="0" dirty="0" smtClean="0"/>
              <a:t>This part should encompass the reason and the need for the action</a:t>
            </a:r>
          </a:p>
          <a:p>
            <a:r>
              <a:rPr lang="en-US" baseline="0" dirty="0" smtClean="0"/>
              <a:t>It should be able to taken by someone who is not aware of what is needed, and interpreted to determine it’s need and purpose</a:t>
            </a:r>
          </a:p>
          <a:p>
            <a:r>
              <a:rPr lang="en-US" baseline="0" dirty="0" smtClean="0"/>
              <a:t>Then the </a:t>
            </a:r>
            <a:r>
              <a:rPr lang="en-US" baseline="0" dirty="0" err="1" smtClean="0"/>
              <a:t>Whereas’s</a:t>
            </a:r>
            <a:r>
              <a:rPr lang="en-US" baseline="0" dirty="0" smtClean="0"/>
              <a:t> should say specifically what action is needed to address the issue</a:t>
            </a:r>
          </a:p>
          <a:p>
            <a:r>
              <a:rPr lang="en-US" baseline="0" dirty="0" smtClean="0"/>
              <a:t>It needs to be specific</a:t>
            </a:r>
          </a:p>
          <a:p>
            <a:r>
              <a:rPr lang="en-US" baseline="0" dirty="0" smtClean="0"/>
              <a:t>If someone else is handed this resolution (such as NACD legislative team) they need have a clear direction to pursue</a:t>
            </a:r>
          </a:p>
          <a:p>
            <a:r>
              <a:rPr lang="en-US" baseline="0" dirty="0" smtClean="0"/>
              <a:t>We have had an issue in the past with some legislation that got passed, but wasn’t exactly what we had sked for</a:t>
            </a:r>
          </a:p>
          <a:p>
            <a:r>
              <a:rPr lang="en-US" baseline="0" dirty="0" smtClean="0"/>
              <a:t>Supervisor training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5B88-6369-42EF-BB6C-272B42DA2A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87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dirty="0" smtClean="0"/>
              <a:t>So once the direction is set, there needs to be champions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dirty="0" smtClean="0"/>
              <a:t>Part</a:t>
            </a:r>
            <a:r>
              <a:rPr lang="en-US" baseline="0" dirty="0" smtClean="0"/>
              <a:t> of the champions need to be influential within or connected with your Districts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baseline="0" dirty="0" smtClean="0"/>
              <a:t>Supervisor, State Association and partners are vital this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baseline="0" dirty="0" smtClean="0"/>
              <a:t>Lobbyist are a common use as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baseline="0" dirty="0" smtClean="0"/>
              <a:t>These people develop relationships on a broader basis by being engaged in the legislative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baseline="0" dirty="0" smtClean="0"/>
              <a:t>As a government employee, it is a violation of law to be engaged in lobbying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baseline="0" dirty="0" smtClean="0"/>
              <a:t>If you are talking in generalities, it is not lobbying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baseline="0" dirty="0" smtClean="0"/>
              <a:t>If you are talking about a specific piece of legislation, it is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baseline="0" dirty="0" smtClean="0"/>
              <a:t>Supervisor are able to lobby as a volunteer without being registered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dirty="0" smtClean="0"/>
              <a:t>501 (h)</a:t>
            </a:r>
            <a:r>
              <a:rPr lang="en-US" baseline="0" dirty="0" smtClean="0"/>
              <a:t> election should be filed with the IRS as a non-profit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5B88-6369-42EF-BB6C-272B42DA2A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68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know President Biden, but he has no clue who I 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5B88-6369-42EF-BB6C-272B42DA2A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94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Quick and specific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5B88-6369-42EF-BB6C-272B42DA2A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78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Everyone needs to know too, that unless you have a lot of influence (and money),</a:t>
            </a:r>
            <a:r>
              <a:rPr lang="en-US" baseline="0" dirty="0" smtClean="0"/>
              <a:t> threats of voting for someone else doesn’t far except backwards</a:t>
            </a:r>
          </a:p>
          <a:p>
            <a:r>
              <a:rPr lang="en-US" baseline="0" dirty="0" smtClean="0"/>
              <a:t>Heavy handedness doesn’t work well many times</a:t>
            </a:r>
          </a:p>
          <a:p>
            <a:r>
              <a:rPr lang="en-US" baseline="0" dirty="0" smtClean="0"/>
              <a:t>Also remember that there could adverse affects somewhere else</a:t>
            </a:r>
          </a:p>
          <a:p>
            <a:r>
              <a:rPr lang="en-US" baseline="0" dirty="0" smtClean="0"/>
              <a:t>You get what you are asking for, but the process hurt a partner</a:t>
            </a:r>
          </a:p>
          <a:p>
            <a:r>
              <a:rPr lang="en-US" baseline="0" dirty="0" smtClean="0"/>
              <a:t>Legislators can have a tendency to move money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5B88-6369-42EF-BB6C-272B42DA2A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50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</a:t>
            </a:r>
            <a:r>
              <a:rPr lang="en-US" baseline="0" dirty="0" smtClean="0"/>
              <a:t> prepared to hand a whitepaper</a:t>
            </a:r>
          </a:p>
          <a:p>
            <a:r>
              <a:rPr lang="en-US" baseline="0" dirty="0" smtClean="0"/>
              <a:t>A lot of times, we don’t ever see the actual legislator, it is staff member</a:t>
            </a:r>
          </a:p>
          <a:p>
            <a:r>
              <a:rPr lang="en-US" baseline="0" dirty="0" smtClean="0"/>
              <a:t>They are busy and can’t retain everything we can spew at them in the time we have with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5B88-6369-42EF-BB6C-272B42DA2A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28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706E-AC5C-42C1-854E-EEBF3FE075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3DE0-EB13-4057-AC71-4EF172B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706E-AC5C-42C1-854E-EEBF3FE075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3DE0-EB13-4057-AC71-4EF172B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6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706E-AC5C-42C1-854E-EEBF3FE075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3DE0-EB13-4057-AC71-4EF172B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6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706E-AC5C-42C1-854E-EEBF3FE075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3DE0-EB13-4057-AC71-4EF172B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53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706E-AC5C-42C1-854E-EEBF3FE075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3DE0-EB13-4057-AC71-4EF172B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4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706E-AC5C-42C1-854E-EEBF3FE075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3DE0-EB13-4057-AC71-4EF172B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1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706E-AC5C-42C1-854E-EEBF3FE075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3DE0-EB13-4057-AC71-4EF172B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706E-AC5C-42C1-854E-EEBF3FE075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3DE0-EB13-4057-AC71-4EF172B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26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706E-AC5C-42C1-854E-EEBF3FE075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3DE0-EB13-4057-AC71-4EF172B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6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706E-AC5C-42C1-854E-EEBF3FE075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3DE0-EB13-4057-AC71-4EF172B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6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706E-AC5C-42C1-854E-EEBF3FE075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3DE0-EB13-4057-AC71-4EF172B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3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000"/>
            <a:lum/>
          </a:blip>
          <a:srcRect/>
          <a:stretch>
            <a:fillRect t="1000" b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4706E-AC5C-42C1-854E-EEBF3FE075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73DE0-EB13-4057-AC71-4EF172B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8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9181" y="831690"/>
            <a:ext cx="9703633" cy="2262781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Working With Legislation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844" y="3602038"/>
            <a:ext cx="11722308" cy="16557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Bryan Evans – Executive Director</a:t>
            </a:r>
          </a:p>
          <a:p>
            <a:r>
              <a:rPr lang="en-US" sz="3200" b="1" dirty="0" smtClean="0"/>
              <a:t>North Carolina Association of Soil and Water Conservation Districts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6607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94084" y="2533338"/>
            <a:ext cx="9998439" cy="27731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defTabSz="457200">
              <a:spcBef>
                <a:spcPct val="0"/>
              </a:spcBef>
              <a:buNone/>
              <a:defRPr sz="5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600" b="1" dirty="0" smtClean="0"/>
              <a:t>Remember the Golden Rule</a:t>
            </a:r>
          </a:p>
          <a:p>
            <a:pPr algn="ctr"/>
            <a:endParaRPr lang="en-US" sz="6600" b="1" dirty="0" smtClean="0"/>
          </a:p>
          <a:p>
            <a:pPr algn="ctr"/>
            <a:r>
              <a:rPr lang="en-US" sz="6600" b="1" i="1" dirty="0" smtClean="0"/>
              <a:t>“The person with the gold makes the rules”</a:t>
            </a:r>
            <a:endParaRPr lang="en-US" sz="6600" b="1" i="1" dirty="0"/>
          </a:p>
        </p:txBody>
      </p:sp>
    </p:spTree>
    <p:extLst>
      <p:ext uri="{BB962C8B-B14F-4D97-AF65-F5344CB8AC3E}">
        <p14:creationId xmlns:p14="http://schemas.microsoft.com/office/powerpoint/2010/main" val="3667952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3865" y="2394793"/>
            <a:ext cx="9998439" cy="27731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defTabSz="457200">
              <a:spcBef>
                <a:spcPct val="0"/>
              </a:spcBef>
              <a:buNone/>
              <a:defRPr sz="5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600" b="1" dirty="0" smtClean="0"/>
              <a:t>Whitepapers are usually requested</a:t>
            </a:r>
          </a:p>
          <a:p>
            <a:pPr algn="ctr"/>
            <a:endParaRPr lang="en-US" sz="6600" b="1" dirty="0" smtClean="0"/>
          </a:p>
        </p:txBody>
      </p:sp>
    </p:spTree>
    <p:extLst>
      <p:ext uri="{BB962C8B-B14F-4D97-AF65-F5344CB8AC3E}">
        <p14:creationId xmlns:p14="http://schemas.microsoft.com/office/powerpoint/2010/main" val="1094048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3865" y="2394793"/>
            <a:ext cx="9998439" cy="27731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defTabSz="457200">
              <a:spcBef>
                <a:spcPct val="0"/>
              </a:spcBef>
              <a:buNone/>
              <a:defRPr sz="5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600" b="1" dirty="0" smtClean="0"/>
              <a:t>Always be prepared with an elevator speech</a:t>
            </a:r>
          </a:p>
          <a:p>
            <a:pPr algn="ctr"/>
            <a:endParaRPr lang="en-US" sz="6600" b="1" dirty="0" smtClean="0"/>
          </a:p>
        </p:txBody>
      </p:sp>
    </p:spTree>
    <p:extLst>
      <p:ext uri="{BB962C8B-B14F-4D97-AF65-F5344CB8AC3E}">
        <p14:creationId xmlns:p14="http://schemas.microsoft.com/office/powerpoint/2010/main" val="38271324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3865" y="2394793"/>
            <a:ext cx="9998439" cy="27731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defTabSz="457200">
              <a:spcBef>
                <a:spcPct val="0"/>
              </a:spcBef>
              <a:buNone/>
              <a:defRPr sz="5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600" b="1" dirty="0" smtClean="0"/>
              <a:t>EXERCISE</a:t>
            </a:r>
          </a:p>
          <a:p>
            <a:pPr algn="ctr"/>
            <a:endParaRPr lang="en-US" sz="6600" b="1" dirty="0" smtClean="0"/>
          </a:p>
        </p:txBody>
      </p:sp>
    </p:spTree>
    <p:extLst>
      <p:ext uri="{BB962C8B-B14F-4D97-AF65-F5344CB8AC3E}">
        <p14:creationId xmlns:p14="http://schemas.microsoft.com/office/powerpoint/2010/main" val="31530558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3865" y="2394793"/>
            <a:ext cx="9998439" cy="27731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defTabSz="457200">
              <a:spcBef>
                <a:spcPct val="0"/>
              </a:spcBef>
              <a:buNone/>
              <a:defRPr sz="5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600" b="1" dirty="0" smtClean="0"/>
              <a:t>REPORT OUT</a:t>
            </a:r>
          </a:p>
          <a:p>
            <a:pPr algn="ctr"/>
            <a:endParaRPr lang="en-US" sz="6600" b="1" dirty="0" smtClean="0"/>
          </a:p>
        </p:txBody>
      </p:sp>
    </p:spTree>
    <p:extLst>
      <p:ext uri="{BB962C8B-B14F-4D97-AF65-F5344CB8AC3E}">
        <p14:creationId xmlns:p14="http://schemas.microsoft.com/office/powerpoint/2010/main" val="3991131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4891" y="374754"/>
            <a:ext cx="8915399" cy="1453312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Who Am I?</a:t>
            </a:r>
            <a:endParaRPr lang="en-US" sz="8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630" y="1828066"/>
            <a:ext cx="6217920" cy="46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23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0236" y="1940962"/>
            <a:ext cx="10137436" cy="2262781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/>
              <a:t>It is an important roll of the Conservation Districts to influence policy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44457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0216" y="3290077"/>
            <a:ext cx="10137436" cy="2262781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/>
              <a:t>Policy is developed to address concerns or issues of landowners and land users as well as the Conservation District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24048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0216" y="3290077"/>
            <a:ext cx="10137436" cy="2262781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/>
              <a:t>The Resolution process is the most effective means to develop policy and legislation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89689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65563" y="1773526"/>
            <a:ext cx="9144000" cy="4654982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WHEREAS; the Soil and Water Conservation Districts (Districts) nationally were formed to provide locally lead conservation to landowners and land users, </a:t>
            </a:r>
            <a:r>
              <a:rPr lang="en-US" sz="2800" dirty="0" smtClean="0"/>
              <a:t>AND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WHEREAS; Soil and Water Conservation Supervisors (Supervisors) are selected within their respective Districts by citizens to serve in a capacity that directs conservation </a:t>
            </a:r>
            <a:r>
              <a:rPr lang="en-US" sz="2800" dirty="0" smtClean="0"/>
              <a:t>…….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dirty="0"/>
              <a:t>THEREFORE</a:t>
            </a:r>
            <a:br>
              <a:rPr lang="en-US" sz="3600" dirty="0"/>
            </a:br>
            <a:r>
              <a:rPr lang="en-US" sz="3600" dirty="0"/>
              <a:t>LET IT BE RESOLVED; that the NC Association of Soil and Water Conservation Districts supports that Supervisors for North Carolina always serve as non-partisan elected and appointed positions. </a:t>
            </a:r>
            <a:r>
              <a:rPr lang="en-US" dirty="0"/>
              <a:t/>
            </a:r>
            <a:br>
              <a:rPr lang="en-US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98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07357"/>
            <a:ext cx="10568066" cy="2286264"/>
          </a:xfrm>
        </p:spPr>
        <p:txBody>
          <a:bodyPr>
            <a:normAutofit fontScale="90000"/>
          </a:bodyPr>
          <a:lstStyle/>
          <a:p>
            <a:r>
              <a:rPr lang="en-US" sz="8900" b="1" dirty="0" smtClean="0"/>
              <a:t>What is Lobbying?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3600" b="1" dirty="0" smtClean="0"/>
              <a:t>: seek </a:t>
            </a:r>
            <a:r>
              <a:rPr lang="en-US" sz="3600" b="1" dirty="0"/>
              <a:t>to influence (a politician or public official) on an issue.</a:t>
            </a:r>
          </a:p>
        </p:txBody>
      </p:sp>
    </p:spTree>
    <p:extLst>
      <p:ext uri="{BB962C8B-B14F-4D97-AF65-F5344CB8AC3E}">
        <p14:creationId xmlns:p14="http://schemas.microsoft.com/office/powerpoint/2010/main" val="89921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8407" y="2038662"/>
            <a:ext cx="7869836" cy="27731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defTabSz="457200">
              <a:spcBef>
                <a:spcPct val="0"/>
              </a:spcBef>
              <a:buNone/>
              <a:defRPr sz="5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6000" b="1" dirty="0" smtClean="0"/>
              <a:t>It’s not what you know;</a:t>
            </a:r>
          </a:p>
          <a:p>
            <a:r>
              <a:rPr lang="en-US" sz="6000" b="1" dirty="0" smtClean="0"/>
              <a:t>It’s not who you know;</a:t>
            </a:r>
          </a:p>
          <a:p>
            <a:r>
              <a:rPr lang="en-US" sz="6000" b="1" dirty="0" smtClean="0"/>
              <a:t>It’s </a:t>
            </a:r>
            <a:r>
              <a:rPr lang="en-US" sz="6000" b="1" dirty="0"/>
              <a:t>who </a:t>
            </a:r>
            <a:r>
              <a:rPr lang="en-US" sz="6000" b="1" dirty="0" smtClean="0"/>
              <a:t>knows you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0891832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05896" y="2218771"/>
            <a:ext cx="7139402" cy="27731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defTabSz="457200">
              <a:spcBef>
                <a:spcPct val="0"/>
              </a:spcBef>
              <a:buNone/>
              <a:defRPr sz="5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600" b="1" dirty="0" smtClean="0"/>
              <a:t>It’s vitally important to know what you are asking for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357354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Working With Legislation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Who Am I?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It is an important roll of the Conservation Districts to influence policy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Policy is developed to address concerns or issues of landowners and land users as well as the Conservation District&quot;/&gt;&lt;property id=&quot;20307&quot; value=&quot;261&quot;/&gt;&lt;/object&gt;&lt;object type=&quot;3&quot; unique_id=&quot;10008&quot;&gt;&lt;property id=&quot;20148&quot; value=&quot;5&quot;/&gt;&lt;property id=&quot;20300&quot; value=&quot;Slide 5 - &amp;quot;The Resolution process is the most effective means to develop policy and legislation&amp;quot;&quot;/&gt;&lt;property id=&quot;20307&quot; value=&quot;262&quot;/&gt;&lt;/object&gt;&lt;object type=&quot;3&quot; unique_id=&quot;10009&quot;&gt;&lt;property id=&quot;20148&quot; value=&quot;5&quot;/&gt;&lt;property id=&quot;20300&quot; value=&quot;Slide 7 - &amp;quot;What is Lobbying?   : seek to influence (a politician or public official) on an issue.&amp;quot;&quot;/&gt;&lt;property id=&quot;20307&quot; value=&quot;259&quot;/&gt;&lt;/object&gt;&lt;object type=&quot;3&quot; unique_id=&quot;10010&quot;&gt;&lt;property id=&quot;20148&quot; value=&quot;5&quot;/&gt;&lt;property id=&quot;20300&quot; value=&quot;Slide 8&quot;/&gt;&lt;property id=&quot;20307&quot; value=&quot;258&quot;/&gt;&lt;/object&gt;&lt;object type=&quot;3&quot; unique_id=&quot;10011&quot;&gt;&lt;property id=&quot;20148&quot; value=&quot;5&quot;/&gt;&lt;property id=&quot;20300&quot; value=&quot;Slide 9&quot;/&gt;&lt;property id=&quot;20307&quot; value=&quot;263&quot;/&gt;&lt;/object&gt;&lt;object type=&quot;3&quot; unique_id=&quot;10012&quot;&gt;&lt;property id=&quot;20148&quot; value=&quot;5&quot;/&gt;&lt;property id=&quot;20300&quot; value=&quot;Slide 10&quot;/&gt;&lt;property id=&quot;20307&quot; value=&quot;264&quot;/&gt;&lt;/object&gt;&lt;object type=&quot;3&quot; unique_id=&quot;10090&quot;&gt;&lt;property id=&quot;20148&quot; value=&quot;5&quot;/&gt;&lt;property id=&quot;20300&quot; value=&quot;Slide 6 - &amp;quot;WHEREAS; the Soil and Water Conservation Districts (Districts) nationally were formed to provide locally lead conse&quot;/&gt;&lt;property id=&quot;20307&quot; value=&quot;265&quot;/&gt;&lt;/object&gt;&lt;object type=&quot;3&quot; unique_id=&quot;10091&quot;&gt;&lt;property id=&quot;20148&quot; value=&quot;5&quot;/&gt;&lt;property id=&quot;20300&quot; value=&quot;Slide 11&quot;/&gt;&lt;property id=&quot;20307&quot; value=&quot;266&quot;/&gt;&lt;/object&gt;&lt;object type=&quot;3&quot; unique_id=&quot;10092&quot;&gt;&lt;property id=&quot;20148&quot; value=&quot;5&quot;/&gt;&lt;property id=&quot;20300&quot; value=&quot;Slide 12&quot;/&gt;&lt;property id=&quot;20307&quot; value=&quot;267&quot;/&gt;&lt;/object&gt;&lt;object type=&quot;3&quot; unique_id=&quot;10093&quot;&gt;&lt;property id=&quot;20148&quot; value=&quot;5&quot;/&gt;&lt;property id=&quot;20300&quot; value=&quot;Slide 13&quot;/&gt;&lt;property id=&quot;20307&quot; value=&quot;268&quot;/&gt;&lt;/object&gt;&lt;object type=&quot;3&quot; unique_id=&quot;10094&quot;&gt;&lt;property id=&quot;20148&quot; value=&quot;5&quot;/&gt;&lt;property id=&quot;20300&quot; value=&quot;Slide 14&quot;/&gt;&lt;property id=&quot;20307&quot; value=&quot;26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9325</TotalTime>
  <Words>790</Words>
  <Application>Microsoft Office PowerPoint</Application>
  <PresentationFormat>Widescreen</PresentationFormat>
  <Paragraphs>76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Working With Legislation</vt:lpstr>
      <vt:lpstr>Who Am I?</vt:lpstr>
      <vt:lpstr>It is an important roll of the Conservation Districts to influence policy</vt:lpstr>
      <vt:lpstr>Policy is developed to address concerns or issues of landowners and land users as well as the Conservation District</vt:lpstr>
      <vt:lpstr>The Resolution process is the most effective means to develop policy and legislation</vt:lpstr>
      <vt:lpstr>WHEREAS; the Soil and Water Conservation Districts (Districts) nationally were formed to provide locally lead conservation to landowners and land users, AND  WHEREAS; Soil and Water Conservation Supervisors (Supervisors) are selected within their respective Districts by citizens to serve in a capacity that directs conservation …….  THEREFORE LET IT BE RESOLVED; that the NC Association of Soil and Water Conservation Districts supports that Supervisors for North Carolina always serve as non-partisan elected and appointed positions.  </vt:lpstr>
      <vt:lpstr>What is Lobbying?   : seek to influence (a politician or public official) on an issue.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Legislators</dc:title>
  <dc:creator>NCASWCD</dc:creator>
  <cp:lastModifiedBy>NCASWCD</cp:lastModifiedBy>
  <cp:revision>14</cp:revision>
  <dcterms:created xsi:type="dcterms:W3CDTF">2022-10-26T11:52:50Z</dcterms:created>
  <dcterms:modified xsi:type="dcterms:W3CDTF">2022-11-08T05:41:06Z</dcterms:modified>
</cp:coreProperties>
</file>