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5"/>
  </p:notesMasterIdLst>
  <p:sldIdLst>
    <p:sldId id="318" r:id="rId5"/>
    <p:sldId id="306" r:id="rId6"/>
    <p:sldId id="307" r:id="rId7"/>
    <p:sldId id="308" r:id="rId8"/>
    <p:sldId id="309" r:id="rId9"/>
    <p:sldId id="314" r:id="rId10"/>
    <p:sldId id="315" r:id="rId11"/>
    <p:sldId id="316" r:id="rId12"/>
    <p:sldId id="317"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FAEDE-BC39-494D-B9AF-29874B476DF2}" v="14" dt="2022-10-20T17:39:07.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4967" autoAdjust="0"/>
  </p:normalViewPr>
  <p:slideViewPr>
    <p:cSldViewPr snapToGrid="0">
      <p:cViewPr varScale="1">
        <p:scale>
          <a:sx n="61" d="100"/>
          <a:sy n="61" d="100"/>
        </p:scale>
        <p:origin x="72" y="108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mailto:renita.beaty@tn.nacdnet.net" TargetMode="External"/><Relationship Id="rId2" Type="http://schemas.openxmlformats.org/officeDocument/2006/relationships/image" Target="../media/image6.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ennesseeag.org/" TargetMode="External"/><Relationship Id="rId2" Type="http://schemas.openxmlformats.org/officeDocument/2006/relationships/hyperlink" Target="https://tnfarmbureau.org/"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www.fb.org/" TargetMode="External"/><Relationship Id="rId2" Type="http://schemas.openxmlformats.org/officeDocument/2006/relationships/hyperlink" Target="http://www.agfoundation.org/"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F67BC4-C976-49B8-91EB-5A3F32E61912}"/>
              </a:ext>
            </a:extLst>
          </p:cNvPr>
          <p:cNvPicPr>
            <a:picLocks noChangeAspect="1"/>
          </p:cNvPicPr>
          <p:nvPr/>
        </p:nvPicPr>
        <p:blipFill rotWithShape="1">
          <a:blip r:embed="rId2"/>
          <a:srcRect b="2712"/>
          <a:stretch/>
        </p:blipFill>
        <p:spPr>
          <a:xfrm>
            <a:off x="307775" y="261437"/>
            <a:ext cx="11576450" cy="6335126"/>
          </a:xfrm>
          <a:prstGeom prst="rect">
            <a:avLst/>
          </a:prstGeom>
        </p:spPr>
      </p:pic>
    </p:spTree>
    <p:extLst>
      <p:ext uri="{BB962C8B-B14F-4D97-AF65-F5344CB8AC3E}">
        <p14:creationId xmlns:p14="http://schemas.microsoft.com/office/powerpoint/2010/main" val="403802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10</a:t>
            </a:fld>
            <a:endParaRPr lang="en-US" dirty="0"/>
          </a:p>
        </p:txBody>
      </p:sp>
      <p:pic>
        <p:nvPicPr>
          <p:cNvPr id="9" name="Picture Placeholder 8">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a:blip r:embed="rId2"/>
          <a:srcRect l="27474" r="27474"/>
          <a:stretch/>
        </p:blipFill>
        <p:spPr>
          <a:xfrm>
            <a:off x="326085" y="67363"/>
            <a:ext cx="3322371" cy="3471365"/>
          </a:xfrm>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20" y="3813048"/>
            <a:ext cx="5989320" cy="1411250"/>
          </a:xfrm>
        </p:spPr>
        <p:txBody>
          <a:bodyPr>
            <a:normAutofit lnSpcReduction="10000"/>
          </a:bodyPr>
          <a:lstStyle/>
          <a:p>
            <a:r>
              <a:rPr lang="en-US" dirty="0"/>
              <a:t>Renita (Shorty) Beaty</a:t>
            </a:r>
          </a:p>
          <a:p>
            <a:r>
              <a:rPr lang="en-US" dirty="0">
                <a:hlinkClick r:id="rId3"/>
              </a:rPr>
              <a:t>renita.beaty@tn.nacdnet.net</a:t>
            </a:r>
            <a:endParaRPr lang="en-US" dirty="0"/>
          </a:p>
          <a:p>
            <a:r>
              <a:rPr lang="en-US" dirty="0"/>
              <a:t>Hamilton County Soil &amp; Water Conservation District </a:t>
            </a:r>
          </a:p>
          <a:p>
            <a:r>
              <a:rPr lang="en-US" dirty="0"/>
              <a:t>Chattanooga TN </a:t>
            </a:r>
          </a:p>
          <a:p>
            <a:endParaRPr lang="en-US" dirty="0"/>
          </a:p>
        </p:txBody>
      </p:sp>
      <p:pic>
        <p:nvPicPr>
          <p:cNvPr id="15" name="Picture Placeholder 14">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a:blip r:embed="rId4"/>
          <a:srcRect t="893" b="893"/>
          <a:stretch/>
        </p:blipFill>
        <p:spPr>
          <a:xfrm>
            <a:off x="102887" y="3035809"/>
            <a:ext cx="4201483" cy="3754827"/>
          </a:xfrm>
        </p:spPr>
      </p:pic>
      <p:pic>
        <p:nvPicPr>
          <p:cNvPr id="13" name="Picture Placeholder 12">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a:blip r:embed="rId5"/>
          <a:srcRect l="3644" r="3644"/>
          <a:stretch/>
        </p:blipFill>
        <p:spPr>
          <a:xfrm>
            <a:off x="2453269" y="3822191"/>
            <a:ext cx="3523786" cy="2968445"/>
          </a:xfrm>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56616" y="210312"/>
            <a:ext cx="8165592" cy="3419856"/>
          </a:xfrm>
        </p:spPr>
        <p:txBody>
          <a:bodyPr>
            <a:normAutofit/>
          </a:bodyPr>
          <a:lstStyle/>
          <a:p>
            <a:pPr algn="ctr"/>
            <a:r>
              <a:rPr lang="en-US" sz="3200" spc="400" dirty="0">
                <a:solidFill>
                  <a:schemeClr val="bg1"/>
                </a:solidFill>
              </a:rPr>
              <a:t>Southeast Conservation </a:t>
            </a:r>
            <a:r>
              <a:rPr lang="en-US" sz="3200" spc="400">
                <a:solidFill>
                  <a:schemeClr val="bg1"/>
                </a:solidFill>
              </a:rPr>
              <a:t>district employees </a:t>
            </a:r>
            <a:r>
              <a:rPr lang="en-US" sz="3200" spc="400" dirty="0">
                <a:solidFill>
                  <a:schemeClr val="bg1"/>
                </a:solidFill>
              </a:rPr>
              <a:t>association</a:t>
            </a:r>
            <a:br>
              <a:rPr lang="en-US" sz="3200" spc="400" dirty="0">
                <a:solidFill>
                  <a:schemeClr val="bg1"/>
                </a:solidFill>
              </a:rPr>
            </a:br>
            <a:br>
              <a:rPr lang="en-US" sz="3200" spc="400" dirty="0">
                <a:solidFill>
                  <a:schemeClr val="bg1"/>
                </a:solidFill>
              </a:rPr>
            </a:br>
            <a:br>
              <a:rPr lang="en-US" sz="3200" spc="400" dirty="0">
                <a:solidFill>
                  <a:schemeClr val="bg1"/>
                </a:solidFill>
              </a:rPr>
            </a:br>
            <a:r>
              <a:rPr lang="en-US" sz="2200" spc="400" dirty="0">
                <a:solidFill>
                  <a:schemeClr val="bg1"/>
                </a:solidFill>
              </a:rPr>
              <a:t>2022 SECDEA Annual Conference</a:t>
            </a:r>
            <a:br>
              <a:rPr lang="en-US" sz="2200" spc="400" dirty="0">
                <a:solidFill>
                  <a:schemeClr val="bg1"/>
                </a:solidFill>
              </a:rPr>
            </a:br>
            <a:r>
              <a:rPr lang="en-US" sz="2200" spc="400" dirty="0">
                <a:solidFill>
                  <a:schemeClr val="bg1"/>
                </a:solidFill>
              </a:rPr>
              <a:t>November 8</a:t>
            </a:r>
            <a:r>
              <a:rPr lang="en-US" sz="2200" spc="400" baseline="30000" dirty="0">
                <a:solidFill>
                  <a:schemeClr val="bg1"/>
                </a:solidFill>
              </a:rPr>
              <a:t>th</a:t>
            </a:r>
            <a:r>
              <a:rPr lang="en-US" sz="2200" spc="400" dirty="0">
                <a:solidFill>
                  <a:schemeClr val="bg1"/>
                </a:solidFill>
              </a:rPr>
              <a:t> – 9</a:t>
            </a:r>
            <a:r>
              <a:rPr lang="en-US" sz="2200" spc="400" baseline="30000" dirty="0">
                <a:solidFill>
                  <a:schemeClr val="bg1"/>
                </a:solidFill>
              </a:rPr>
              <a:t>th</a:t>
            </a:r>
            <a:r>
              <a:rPr lang="en-US" sz="2200" spc="400" dirty="0">
                <a:solidFill>
                  <a:schemeClr val="bg1"/>
                </a:solidFill>
              </a:rPr>
              <a:t>, 2022</a:t>
            </a:r>
            <a:endParaRPr lang="en-US" sz="2200"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normAutofit fontScale="92500" lnSpcReduction="20000"/>
          </a:bodyPr>
          <a:lstStyle/>
          <a:p>
            <a:r>
              <a:rPr lang="en-US" dirty="0"/>
              <a:t>Renita (Shorty) Beaty</a:t>
            </a:r>
          </a:p>
          <a:p>
            <a:r>
              <a:rPr lang="en-US" sz="2000" dirty="0">
                <a:solidFill>
                  <a:schemeClr val="bg1"/>
                </a:solidFill>
              </a:rPr>
              <a:t>Hamilton County Soil &amp; Water Conservation District</a:t>
            </a:r>
          </a:p>
          <a:p>
            <a:r>
              <a:rPr lang="en-US" dirty="0"/>
              <a:t>Chattanooga TN</a:t>
            </a:r>
            <a:endParaRPr lang="en-US" sz="20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2936" y="1655064"/>
            <a:ext cx="5833872" cy="1207008"/>
          </a:xfrm>
        </p:spPr>
        <p:txBody>
          <a:bodyPr>
            <a:normAutofit/>
          </a:bodyPr>
          <a:lstStyle/>
          <a:p>
            <a:r>
              <a:rPr lang="en-US" sz="1600" dirty="0"/>
              <a:t>Tennessee Agriculture Literacy Week will be celebrated November 13 – 19, 2022</a:t>
            </a:r>
            <a:br>
              <a:rPr lang="en-US" sz="1600" dirty="0"/>
            </a:br>
            <a:endParaRPr lang="en-US" sz="1600"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202936" y="3703320"/>
            <a:ext cx="6254496" cy="2542032"/>
          </a:xfrm>
        </p:spPr>
        <p:txBody>
          <a:bodyPr/>
          <a:lstStyle/>
          <a:p>
            <a:pPr algn="r"/>
            <a:endParaRPr lang="en-US" dirty="0"/>
          </a:p>
          <a:p>
            <a:pPr algn="r"/>
            <a:r>
              <a:rPr lang="en-US" dirty="0"/>
              <a:t>More info can be found at….</a:t>
            </a:r>
          </a:p>
          <a:p>
            <a:pPr algn="r"/>
            <a:r>
              <a:rPr lang="en-US" dirty="0">
                <a:hlinkClick r:id="rId2"/>
              </a:rPr>
              <a:t>https://tnfarmbureau.org</a:t>
            </a:r>
            <a:endParaRPr lang="en-US" dirty="0"/>
          </a:p>
          <a:p>
            <a:pPr algn="r"/>
            <a:r>
              <a:rPr lang="en-US" sz="1800" dirty="0">
                <a:solidFill>
                  <a:schemeClr val="bg1"/>
                </a:solidFill>
              </a:rPr>
              <a:t>And</a:t>
            </a:r>
          </a:p>
          <a:p>
            <a:pPr algn="r"/>
            <a:r>
              <a:rPr lang="en-US" dirty="0">
                <a:hlinkClick r:id="rId3"/>
              </a:rPr>
              <a:t>www.tennesseeag.org</a:t>
            </a:r>
            <a:endParaRPr lang="en-US" dirty="0"/>
          </a:p>
          <a:p>
            <a:pPr algn="r"/>
            <a:endParaRPr lang="en-US" sz="1800" dirty="0">
              <a:solidFill>
                <a:schemeClr val="bg1"/>
              </a:solidFill>
            </a:endParaRPr>
          </a:p>
        </p:txBody>
      </p:sp>
      <p:pic>
        <p:nvPicPr>
          <p:cNvPr id="6" name="Picture Placeholder 5">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a:blip r:embed="rId4"/>
          <a:srcRect/>
          <a:stretch/>
        </p:blipFill>
        <p:spPr>
          <a:xfrm>
            <a:off x="1307592" y="1307592"/>
            <a:ext cx="4178808" cy="4855464"/>
          </a:xfrm>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a:xfrm>
            <a:off x="658368" y="201168"/>
            <a:ext cx="6693408" cy="1207008"/>
          </a:xfrm>
        </p:spPr>
        <p:txBody>
          <a:bodyPr/>
          <a:lstStyle/>
          <a:p>
            <a:r>
              <a:rPr lang="en-US" sz="3200" dirty="0"/>
              <a:t>Share fair for Tennessee</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rot="16200000">
            <a:off x="2447" y="2489614"/>
            <a:ext cx="1686748" cy="365125"/>
          </a:xfrm>
        </p:spPr>
        <p:txBody>
          <a:bodyPr/>
          <a:lstStyle/>
          <a:p>
            <a:endParaRPr lang="en-US" dirty="0"/>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6" name="Straight Connector 32">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57" name="Rectangle 34">
            <a:extLst>
              <a:ext uri="{FF2B5EF4-FFF2-40B4-BE49-F238E27FC236}">
                <a16:creationId xmlns:a16="http://schemas.microsoft.com/office/drawing/2014/main" id="{45CF0CC2-658D-4A87-9D2E-154B0ABE1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a:extLst>
              <a:ext uri="{FF2B5EF4-FFF2-40B4-BE49-F238E27FC236}">
                <a16:creationId xmlns:a16="http://schemas.microsoft.com/office/drawing/2014/main" id="{796C2CE2-29C3-4EBD-A8BB-82C6CC069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duotone>
              <a:schemeClr val="accent1">
                <a:shade val="45000"/>
                <a:satMod val="135000"/>
              </a:schemeClr>
              <a:prstClr val="white"/>
            </a:duotone>
            <a:alphaModFix amt="35000"/>
          </a:blip>
          <a:srcRect t="14404" b="10596"/>
          <a:stretch/>
        </p:blipFill>
        <p:spPr>
          <a:xfrm>
            <a:off x="64028" y="31148"/>
            <a:ext cx="12191980" cy="685800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5846617" y="381935"/>
            <a:ext cx="5366040" cy="2344840"/>
          </a:xfrm>
        </p:spPr>
        <p:txBody>
          <a:bodyPr vert="horz" lIns="91440" tIns="45720" rIns="91440" bIns="45720" rtlCol="0" anchor="b">
            <a:normAutofit/>
          </a:bodyPr>
          <a:lstStyle/>
          <a:p>
            <a:r>
              <a:rPr lang="en-US" sz="2900" kern="1200">
                <a:solidFill>
                  <a:srgbClr val="FFFFFF"/>
                </a:solidFill>
                <a:latin typeface="+mj-lt"/>
                <a:ea typeface="+mj-ea"/>
                <a:cs typeface="+mj-cs"/>
              </a:rPr>
              <a:t>“Studies show the single biggest predictor of high academic achievement and high ACT scores is reading to children”</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rot="16200000">
            <a:off x="-1150424" y="1591484"/>
            <a:ext cx="3548094" cy="365125"/>
          </a:xfrm>
        </p:spPr>
        <p:txBody>
          <a:bodyPr vert="horz" lIns="91440" tIns="45720" rIns="91440" bIns="45720" rtlCol="0" anchor="ctr">
            <a:normAutofit/>
          </a:bodyPr>
          <a:lstStyle/>
          <a:p>
            <a:pPr>
              <a:spcAft>
                <a:spcPts val="600"/>
              </a:spcAft>
            </a:pPr>
            <a:r>
              <a:rPr lang="en-US" b="1" i="0" kern="1200" cap="all" spc="100" baseline="0">
                <a:solidFill>
                  <a:srgbClr val="FFFFFF"/>
                </a:solidFill>
                <a:latin typeface="+mn-lt"/>
                <a:ea typeface="+mn-ea"/>
                <a:cs typeface="+mn-cs"/>
              </a:rPr>
              <a:t>Presentation Title</a:t>
            </a:r>
          </a:p>
        </p:txBody>
      </p:sp>
      <p:sp>
        <p:nvSpPr>
          <p:cNvPr id="5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6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6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62" name="Straight Connector">
            <a:extLst>
              <a:ext uri="{FF2B5EF4-FFF2-40B4-BE49-F238E27FC236}">
                <a16:creationId xmlns:a16="http://schemas.microsoft.com/office/drawing/2014/main" id="{BF76EB78-6E9D-49A9-ADC5-7BCCD6F1F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846617" y="3175552"/>
            <a:ext cx="5366041" cy="2809114"/>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800" dirty="0">
                <a:solidFill>
                  <a:srgbClr val="FFFFFF"/>
                </a:solidFill>
              </a:rPr>
              <a:t>TN Ag Literacy Week is usually the week before Thanksgiving where those involved in Agriculture and Conservation are encouraged to visit their local schools to read accurate agriculture themed books and interact with students and teachers.  With an increasingly urban population and fewer people raised on farms, most of today’s students do not know where their food and fiber comes from….</a:t>
            </a:r>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endParaRPr lang="en-US">
              <a:solidFill>
                <a:srgbClr val="FFFFFF"/>
              </a:solidFill>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3653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242910" y="1598246"/>
            <a:ext cx="4626709" cy="5122985"/>
          </a:xfrm>
        </p:spPr>
        <p:txBody>
          <a:bodyPr anchor="t">
            <a:normAutofit/>
          </a:bodyPr>
          <a:lstStyle/>
          <a:p>
            <a:pPr algn="r"/>
            <a:r>
              <a:rPr lang="en-US" sz="2900" b="1" cap="all" spc="400" dirty="0">
                <a:latin typeface="+mn-lt"/>
              </a:rPr>
              <a:t>“The more that you read, the more things you will know.  The more that you learn, the more place you will go”</a:t>
            </a:r>
            <a:br>
              <a:rPr lang="en-US" sz="2900" b="1" cap="all" spc="400" dirty="0">
                <a:latin typeface="+mn-lt"/>
              </a:rPr>
            </a:br>
            <a:br>
              <a:rPr lang="en-US" sz="2900" b="1" cap="all" spc="400" dirty="0">
                <a:latin typeface="+mn-lt"/>
              </a:rPr>
            </a:br>
            <a:r>
              <a:rPr lang="en-US" sz="2900" b="1" cap="all" spc="400" dirty="0">
                <a:latin typeface="+mn-lt"/>
              </a:rPr>
              <a:t>- Dr Seuss</a:t>
            </a:r>
            <a:endParaRPr lang="en-US" sz="2900"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5792994" y="1590840"/>
            <a:ext cx="5672176" cy="5095221"/>
          </a:xfrm>
        </p:spPr>
        <p:txBody>
          <a:bodyPr>
            <a:normAutofit/>
          </a:bodyPr>
          <a:lstStyle/>
          <a:p>
            <a:pPr algn="l"/>
            <a:r>
              <a:rPr lang="en-US" sz="4400"/>
              <a:t>“Not all readers are leaders, but all leaders are readers.”</a:t>
            </a:r>
          </a:p>
          <a:p>
            <a:pPr algn="l"/>
            <a:r>
              <a:rPr lang="en-US" sz="4400"/>
              <a:t>- Harry S Truman</a:t>
            </a: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8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EA4B8FA-BF7C-441B-B0D6-4543CD07C81F}"/>
              </a:ext>
            </a:extLst>
          </p:cNvPr>
          <p:cNvSpPr>
            <a:spLocks noGrp="1"/>
          </p:cNvSpPr>
          <p:nvPr>
            <p:ph type="title"/>
          </p:nvPr>
        </p:nvSpPr>
        <p:spPr>
          <a:xfrm>
            <a:off x="1326780" y="501650"/>
            <a:ext cx="5141964" cy="7602220"/>
          </a:xfrm>
        </p:spPr>
        <p:txBody>
          <a:bodyPr vert="horz" lIns="91440" tIns="45720" rIns="91440" bIns="45720" rtlCol="0" anchor="b">
            <a:normAutofit fontScale="90000"/>
          </a:bodyPr>
          <a:lstStyle/>
          <a:p>
            <a:r>
              <a:rPr lang="en-US" sz="2200" b="1" i="0" kern="1200" cap="all" baseline="0" dirty="0">
                <a:solidFill>
                  <a:schemeClr val="bg1"/>
                </a:solidFill>
                <a:latin typeface="+mj-lt"/>
                <a:ea typeface="+mj-ea"/>
                <a:cs typeface="+mj-cs"/>
              </a:rPr>
              <a:t>“Reading is to the mind what exercise is to the body”</a:t>
            </a:r>
            <a:br>
              <a:rPr lang="en-US" sz="2200" b="1" i="0" kern="1200" cap="all" baseline="0" dirty="0">
                <a:solidFill>
                  <a:schemeClr val="bg1"/>
                </a:solidFill>
                <a:latin typeface="+mj-lt"/>
                <a:ea typeface="+mj-ea"/>
                <a:cs typeface="+mj-cs"/>
              </a:rPr>
            </a:br>
            <a:r>
              <a:rPr lang="en-US" sz="2200" b="1" i="0" kern="1200" cap="all" baseline="0" dirty="0">
                <a:solidFill>
                  <a:schemeClr val="bg1"/>
                </a:solidFill>
                <a:latin typeface="+mj-lt"/>
                <a:ea typeface="+mj-ea"/>
                <a:cs typeface="+mj-cs"/>
              </a:rPr>
              <a:t> - Richard Steele</a:t>
            </a: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r>
              <a:rPr lang="en-US" sz="2200" b="1" i="0" kern="1200" cap="all" baseline="0" dirty="0">
                <a:solidFill>
                  <a:schemeClr val="bg1"/>
                </a:solidFill>
                <a:latin typeface="+mj-lt"/>
                <a:ea typeface="+mj-ea"/>
                <a:cs typeface="+mj-cs"/>
              </a:rPr>
              <a:t>Use props when reading, anything for the students to see or feel…</a:t>
            </a:r>
            <a:br>
              <a:rPr lang="en-US" sz="2200" b="1" i="0" kern="1200" cap="all" baseline="0" dirty="0">
                <a:solidFill>
                  <a:schemeClr val="bg1"/>
                </a:solidFill>
                <a:latin typeface="+mj-lt"/>
                <a:ea typeface="+mj-ea"/>
                <a:cs typeface="+mj-cs"/>
              </a:rPr>
            </a:br>
            <a:r>
              <a:rPr lang="en-US" sz="2200" b="1" i="0" kern="1200" cap="all" baseline="0" dirty="0">
                <a:solidFill>
                  <a:schemeClr val="bg1"/>
                </a:solidFill>
                <a:latin typeface="+mj-lt"/>
                <a:ea typeface="+mj-ea"/>
                <a:cs typeface="+mj-cs"/>
              </a:rPr>
              <a:t>Just makes it more fun!</a:t>
            </a: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r>
              <a:rPr lang="en-US" sz="2200" b="1" i="0" kern="1200" cap="all" baseline="0" dirty="0">
                <a:solidFill>
                  <a:schemeClr val="bg1"/>
                </a:solidFill>
                <a:latin typeface="+mj-lt"/>
                <a:ea typeface="+mj-ea"/>
                <a:cs typeface="+mj-cs"/>
              </a:rPr>
              <a:t>Don’t be bashful</a:t>
            </a: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r>
              <a:rPr lang="en-US" sz="2200" b="1" i="0" kern="1200" cap="all" baseline="0" dirty="0">
                <a:solidFill>
                  <a:schemeClr val="bg1"/>
                </a:solidFill>
                <a:latin typeface="+mj-lt"/>
                <a:ea typeface="+mj-ea"/>
                <a:cs typeface="+mj-cs"/>
              </a:rPr>
              <a:t>Step outside your comfort zone</a:t>
            </a: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br>
              <a:rPr lang="en-US" sz="2200" b="1" i="0" kern="1200" cap="all" baseline="0" dirty="0">
                <a:solidFill>
                  <a:schemeClr val="bg1"/>
                </a:solidFill>
                <a:latin typeface="+mj-lt"/>
                <a:ea typeface="+mj-ea"/>
                <a:cs typeface="+mj-cs"/>
              </a:rPr>
            </a:br>
            <a:endParaRPr lang="en-US" sz="2200" b="1" i="0" kern="1200" cap="all" baseline="0" dirty="0">
              <a:solidFill>
                <a:schemeClr val="bg1"/>
              </a:solidFill>
              <a:latin typeface="+mj-lt"/>
              <a:ea typeface="+mj-ea"/>
              <a:cs typeface="+mj-cs"/>
            </a:endParaRPr>
          </a:p>
        </p:txBody>
      </p:sp>
      <p:sp>
        <p:nvSpPr>
          <p:cNvPr id="2" name="Date Placeholder 1">
            <a:extLst>
              <a:ext uri="{FF2B5EF4-FFF2-40B4-BE49-F238E27FC236}">
                <a16:creationId xmlns:a16="http://schemas.microsoft.com/office/drawing/2014/main" id="{B7934381-8116-4201-88C0-DAEA325EC23A}"/>
              </a:ext>
            </a:extLst>
          </p:cNvPr>
          <p:cNvSpPr>
            <a:spLocks noGrp="1"/>
          </p:cNvSpPr>
          <p:nvPr>
            <p:ph type="dt" sz="half" idx="10"/>
          </p:nvPr>
        </p:nvSpPr>
        <p:spPr>
          <a:xfrm>
            <a:off x="813086" y="224937"/>
            <a:ext cx="2743200" cy="365125"/>
          </a:xfrm>
        </p:spPr>
        <p:txBody>
          <a:bodyPr vert="horz" lIns="91440" tIns="45720" rIns="91440" bIns="45720" rtlCol="0" anchor="ctr">
            <a:normAutofit/>
          </a:bodyPr>
          <a:lstStyle/>
          <a:p>
            <a:pPr>
              <a:spcAft>
                <a:spcPts val="600"/>
              </a:spcAft>
            </a:pPr>
            <a:r>
              <a:rPr lang="en-US" dirty="0">
                <a:solidFill>
                  <a:schemeClr val="bg1"/>
                </a:solidFill>
              </a:rPr>
              <a:t> </a:t>
            </a:r>
          </a:p>
        </p:txBody>
      </p:sp>
      <p:pic>
        <p:nvPicPr>
          <p:cNvPr id="11" name="Picture 10">
            <a:extLst>
              <a:ext uri="{FF2B5EF4-FFF2-40B4-BE49-F238E27FC236}">
                <a16:creationId xmlns:a16="http://schemas.microsoft.com/office/drawing/2014/main" id="{E0938B81-C00A-4F13-B97C-24FE95E4D65C}"/>
              </a:ext>
            </a:extLst>
          </p:cNvPr>
          <p:cNvPicPr>
            <a:picLocks noChangeAspect="1"/>
          </p:cNvPicPr>
          <p:nvPr/>
        </p:nvPicPr>
        <p:blipFill rotWithShape="1">
          <a:blip r:embed="rId2"/>
          <a:srcRect t="13847" r="1" b="4280"/>
          <a:stretch/>
        </p:blipFill>
        <p:spPr>
          <a:xfrm>
            <a:off x="7480300" y="10"/>
            <a:ext cx="4711700" cy="6857990"/>
          </a:xfrm>
          <a:prstGeom prst="rect">
            <a:avLst/>
          </a:prstGeom>
        </p:spPr>
      </p:pic>
      <p:sp>
        <p:nvSpPr>
          <p:cNvPr id="4" name="Slide Number Placeholder 3">
            <a:extLst>
              <a:ext uri="{FF2B5EF4-FFF2-40B4-BE49-F238E27FC236}">
                <a16:creationId xmlns:a16="http://schemas.microsoft.com/office/drawing/2014/main" id="{E3F87B6F-AF22-4C1D-90EE-3ACE5BD2A9E8}"/>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bg1"/>
                </a:solidFill>
              </a:rPr>
              <a:pPr>
                <a:spcAft>
                  <a:spcPts val="600"/>
                </a:spcAft>
              </a:pPr>
              <a:t>6</a:t>
            </a:fld>
            <a:endParaRPr lang="en-US">
              <a:solidFill>
                <a:schemeClr val="bg1"/>
              </a:solidFill>
            </a:endParaRPr>
          </a:p>
        </p:txBody>
      </p: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2" name="Straight Connector 4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0938B81-C00A-4F13-B97C-24FE95E4D65C}"/>
              </a:ext>
            </a:extLst>
          </p:cNvPr>
          <p:cNvPicPr>
            <a:picLocks noChangeAspect="1"/>
          </p:cNvPicPr>
          <p:nvPr/>
        </p:nvPicPr>
        <p:blipFill rotWithShape="1">
          <a:blip r:embed="rId2"/>
          <a:srcRect t="28906" b="28906"/>
          <a:stretch/>
        </p:blipFill>
        <p:spPr>
          <a:xfrm>
            <a:off x="20" y="10"/>
            <a:ext cx="12191980" cy="6857990"/>
          </a:xfrm>
          <a:prstGeom prst="rect">
            <a:avLst/>
          </a:prstGeom>
        </p:spPr>
      </p:pic>
      <p:sp>
        <p:nvSpPr>
          <p:cNvPr id="51" name="Rectangle 5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9EA4B8FA-BF7C-441B-B0D6-4543CD07C81F}"/>
              </a:ext>
            </a:extLst>
          </p:cNvPr>
          <p:cNvSpPr>
            <a:spLocks noGrp="1"/>
          </p:cNvSpPr>
          <p:nvPr>
            <p:ph type="title"/>
          </p:nvPr>
        </p:nvSpPr>
        <p:spPr>
          <a:xfrm>
            <a:off x="477981" y="480059"/>
            <a:ext cx="4023360" cy="6241415"/>
          </a:xfrm>
        </p:spPr>
        <p:txBody>
          <a:bodyPr vert="horz" lIns="91440" tIns="45720" rIns="91440" bIns="45720" rtlCol="0" anchor="b">
            <a:normAutofit fontScale="90000"/>
          </a:bodyPr>
          <a:lstStyle/>
          <a:p>
            <a:r>
              <a:rPr lang="en-US" sz="1400" b="1" i="0" kern="1200" cap="all" baseline="0" dirty="0">
                <a:solidFill>
                  <a:schemeClr val="tx1"/>
                </a:solidFill>
                <a:latin typeface="+mj-lt"/>
                <a:ea typeface="+mj-ea"/>
                <a:cs typeface="+mj-cs"/>
              </a:rPr>
              <a:t>“</a:t>
            </a:r>
            <a:r>
              <a:rPr lang="en-US" sz="1800" b="1" i="0" kern="1200" cap="all" baseline="0" dirty="0">
                <a:solidFill>
                  <a:schemeClr val="tx1"/>
                </a:solidFill>
                <a:latin typeface="+mj-lt"/>
                <a:ea typeface="+mj-ea"/>
                <a:cs typeface="+mj-cs"/>
              </a:rPr>
              <a:t>A book is a gift you can open again and again”</a:t>
            </a:r>
            <a:br>
              <a:rPr lang="en-US" sz="1800" b="1" i="0" kern="1200" cap="all" baseline="0" dirty="0">
                <a:solidFill>
                  <a:schemeClr val="tx1"/>
                </a:solidFill>
                <a:latin typeface="+mj-lt"/>
                <a:ea typeface="+mj-ea"/>
                <a:cs typeface="+mj-cs"/>
              </a:rPr>
            </a:br>
            <a:r>
              <a:rPr lang="en-US" sz="1800" b="1" i="0" kern="1200" cap="all" baseline="0" dirty="0">
                <a:solidFill>
                  <a:schemeClr val="tx1"/>
                </a:solidFill>
                <a:latin typeface="+mj-lt"/>
                <a:ea typeface="+mj-ea"/>
                <a:cs typeface="+mj-cs"/>
              </a:rPr>
              <a:t>- Garrison Keillor</a:t>
            </a: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r>
              <a:rPr lang="en-US" sz="1800" b="1" i="0" kern="1200" cap="all" baseline="0" dirty="0">
                <a:solidFill>
                  <a:schemeClr val="tx1"/>
                </a:solidFill>
                <a:latin typeface="+mj-lt"/>
                <a:ea typeface="+mj-ea"/>
                <a:cs typeface="+mj-cs"/>
              </a:rPr>
              <a:t>When using props make it educational….</a:t>
            </a: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r>
              <a:rPr lang="en-US" sz="1800" b="1" i="0" kern="1200" cap="all" baseline="0" dirty="0">
                <a:solidFill>
                  <a:schemeClr val="tx1"/>
                </a:solidFill>
                <a:latin typeface="+mj-lt"/>
                <a:ea typeface="+mj-ea"/>
                <a:cs typeface="+mj-cs"/>
              </a:rPr>
              <a:t>This is cotton, I used it while reading the book,</a:t>
            </a: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r>
              <a:rPr lang="en-US" sz="1800" b="1" i="0" kern="1200" cap="all" baseline="0" dirty="0">
                <a:solidFill>
                  <a:schemeClr val="tx1"/>
                </a:solidFill>
                <a:latin typeface="+mj-lt"/>
                <a:ea typeface="+mj-ea"/>
                <a:cs typeface="+mj-cs"/>
              </a:rPr>
              <a:t>Where did my clothes come from? By Chris Butterworth</a:t>
            </a:r>
            <a:br>
              <a:rPr lang="en-US" sz="1800" b="1" i="0" kern="1200" cap="all" baseline="0" dirty="0">
                <a:solidFill>
                  <a:schemeClr val="tx1"/>
                </a:solidFill>
                <a:latin typeface="+mj-lt"/>
                <a:ea typeface="+mj-ea"/>
                <a:cs typeface="+mj-cs"/>
              </a:rPr>
            </a:br>
            <a:r>
              <a:rPr lang="en-US" sz="1800" b="1" i="0" kern="1200" cap="all" baseline="0" dirty="0">
                <a:solidFill>
                  <a:schemeClr val="tx1"/>
                </a:solidFill>
                <a:latin typeface="+mj-lt"/>
                <a:ea typeface="+mj-ea"/>
                <a:cs typeface="+mj-cs"/>
              </a:rPr>
              <a:t>Illustrated by Lucia </a:t>
            </a:r>
            <a:r>
              <a:rPr lang="en-US" sz="1800" b="1" i="0" kern="1200" cap="all" baseline="0" dirty="0" err="1">
                <a:solidFill>
                  <a:schemeClr val="tx1"/>
                </a:solidFill>
                <a:latin typeface="+mj-lt"/>
                <a:ea typeface="+mj-ea"/>
                <a:cs typeface="+mj-cs"/>
              </a:rPr>
              <a:t>Gaggiotti</a:t>
            </a:r>
            <a:br>
              <a:rPr lang="en-US" sz="1800" b="1" i="0" kern="1200" cap="all" baseline="0" dirty="0">
                <a:solidFill>
                  <a:schemeClr val="tx1"/>
                </a:solidFill>
                <a:latin typeface="+mj-lt"/>
                <a:ea typeface="+mj-ea"/>
                <a:cs typeface="+mj-cs"/>
              </a:rPr>
            </a:br>
            <a:br>
              <a:rPr lang="en-US" sz="18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br>
              <a:rPr lang="en-US" sz="1400" b="1" i="0" kern="1200" cap="all" baseline="0" dirty="0">
                <a:solidFill>
                  <a:schemeClr val="tx1"/>
                </a:solidFill>
                <a:latin typeface="+mj-lt"/>
                <a:ea typeface="+mj-ea"/>
                <a:cs typeface="+mj-cs"/>
              </a:rPr>
            </a:br>
            <a:endParaRPr lang="en-US" sz="1400" b="1" i="0" kern="1200" cap="all" baseline="0" dirty="0">
              <a:solidFill>
                <a:schemeClr val="tx1"/>
              </a:solidFill>
              <a:latin typeface="+mj-lt"/>
              <a:ea typeface="+mj-ea"/>
              <a:cs typeface="+mj-cs"/>
            </a:endParaRPr>
          </a:p>
        </p:txBody>
      </p:sp>
      <p:sp>
        <p:nvSpPr>
          <p:cNvPr id="2" name="Date Placeholder 1">
            <a:extLst>
              <a:ext uri="{FF2B5EF4-FFF2-40B4-BE49-F238E27FC236}">
                <a16:creationId xmlns:a16="http://schemas.microsoft.com/office/drawing/2014/main" id="{B7934381-8116-4201-88C0-DAEA325EC23A}"/>
              </a:ext>
            </a:extLst>
          </p:cNvPr>
          <p:cNvSpPr>
            <a:spLocks noGrp="1"/>
          </p:cNvSpPr>
          <p:nvPr>
            <p:ph type="dt" sz="half" idx="10"/>
          </p:nvPr>
        </p:nvSpPr>
        <p:spPr>
          <a:xfrm>
            <a:off x="477981" y="6356350"/>
            <a:ext cx="1214339" cy="365125"/>
          </a:xfrm>
        </p:spPr>
        <p:txBody>
          <a:bodyPr vert="horz" lIns="91440" tIns="45720" rIns="91440" bIns="45720" rtlCol="0" anchor="ctr">
            <a:normAutofit/>
          </a:bodyPr>
          <a:lstStyle/>
          <a:p>
            <a:pPr>
              <a:spcAft>
                <a:spcPts val="600"/>
              </a:spcAft>
            </a:pPr>
            <a:r>
              <a:rPr lang="en-US">
                <a:solidFill>
                  <a:schemeClr val="tx1"/>
                </a:solidFill>
              </a:rPr>
              <a:t> </a:t>
            </a:r>
          </a:p>
        </p:txBody>
      </p:sp>
      <p:sp>
        <p:nvSpPr>
          <p:cNvPr id="4" name="Slide Number Placeholder 3">
            <a:extLst>
              <a:ext uri="{FF2B5EF4-FFF2-40B4-BE49-F238E27FC236}">
                <a16:creationId xmlns:a16="http://schemas.microsoft.com/office/drawing/2014/main" id="{E3F87B6F-AF22-4C1D-90EE-3ACE5BD2A9E8}"/>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tx1"/>
                </a:solidFill>
              </a:rPr>
              <a:pPr>
                <a:spcAft>
                  <a:spcPts val="600"/>
                </a:spcAft>
              </a:pPr>
              <a:t>7</a:t>
            </a:fld>
            <a:endParaRPr lang="en-US">
              <a:solidFill>
                <a:schemeClr val="tx1"/>
              </a:solidFill>
            </a:endParaRPr>
          </a:p>
        </p:txBody>
      </p:sp>
    </p:spTree>
    <p:extLst>
      <p:ext uri="{BB962C8B-B14F-4D97-AF65-F5344CB8AC3E}">
        <p14:creationId xmlns:p14="http://schemas.microsoft.com/office/powerpoint/2010/main" val="28985718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A4B8FA-BF7C-441B-B0D6-4543CD07C81F}"/>
              </a:ext>
            </a:extLst>
          </p:cNvPr>
          <p:cNvSpPr>
            <a:spLocks noGrp="1"/>
          </p:cNvSpPr>
          <p:nvPr>
            <p:ph type="title"/>
          </p:nvPr>
        </p:nvSpPr>
        <p:spPr/>
        <p:txBody>
          <a:bodyPr>
            <a:normAutofit fontScale="90000"/>
          </a:bodyPr>
          <a:lstStyle/>
          <a:p>
            <a:r>
              <a:rPr lang="en-US" dirty="0"/>
              <a:t>“A book is a gift you can open again and again”</a:t>
            </a:r>
            <a:br>
              <a:rPr lang="en-US" dirty="0"/>
            </a:br>
            <a:r>
              <a:rPr lang="en-US" dirty="0"/>
              <a:t>- Garrison Keillor</a:t>
            </a:r>
            <a:br>
              <a:rPr lang="en-US" dirty="0"/>
            </a:br>
            <a:br>
              <a:rPr lang="en-US" dirty="0"/>
            </a:br>
            <a:br>
              <a:rPr lang="en-US" dirty="0"/>
            </a:br>
            <a:br>
              <a:rPr lang="en-US" dirty="0"/>
            </a:br>
            <a:r>
              <a:rPr lang="en-US" dirty="0"/>
              <a:t>When using props make it educational….</a:t>
            </a:r>
            <a:br>
              <a:rPr lang="en-US" dirty="0"/>
            </a:br>
            <a:br>
              <a:rPr lang="en-US" dirty="0"/>
            </a:br>
            <a:br>
              <a:rPr lang="en-US" dirty="0"/>
            </a:br>
            <a:r>
              <a:rPr lang="en-US" dirty="0"/>
              <a:t>This is cotton, I used it while reading the book,</a:t>
            </a:r>
            <a:br>
              <a:rPr lang="en-US" dirty="0"/>
            </a:br>
            <a:br>
              <a:rPr lang="en-US" dirty="0"/>
            </a:br>
            <a:r>
              <a:rPr lang="en-US" dirty="0"/>
              <a:t>Where did my clothes come from? By Chris Butterworth</a:t>
            </a:r>
            <a:br>
              <a:rPr lang="en-US" dirty="0"/>
            </a:br>
            <a:r>
              <a:rPr lang="en-US" dirty="0"/>
              <a:t>Illustrated by Lucia </a:t>
            </a:r>
            <a:r>
              <a:rPr lang="en-US" dirty="0" err="1"/>
              <a:t>Gaggiotti</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3BA0C9D7-BA34-496B-ADFB-E7BE19494F9A}"/>
              </a:ext>
            </a:extLst>
          </p:cNvPr>
          <p:cNvSpPr>
            <a:spLocks noGrp="1"/>
          </p:cNvSpPr>
          <p:nvPr>
            <p:ph type="body" sz="half" idx="2"/>
          </p:nvPr>
        </p:nvSpPr>
        <p:spPr>
          <a:xfrm>
            <a:off x="838200" y="136525"/>
            <a:ext cx="9639681" cy="6584950"/>
          </a:xfrm>
        </p:spPr>
        <p:txBody>
          <a:bodyPr/>
          <a:lstStyle/>
          <a:p>
            <a:r>
              <a:rPr lang="en-US" dirty="0"/>
              <a:t>                                             </a:t>
            </a:r>
          </a:p>
          <a:p>
            <a:pPr algn="ctr"/>
            <a:r>
              <a:rPr lang="en-US" dirty="0"/>
              <a:t>  </a:t>
            </a:r>
            <a:r>
              <a:rPr lang="en-US" sz="1800" dirty="0"/>
              <a:t>SOME FAVORITE BOOKS I LIKE TO READ </a:t>
            </a:r>
          </a:p>
          <a:p>
            <a:endParaRPr lang="en-US" sz="2400" dirty="0"/>
          </a:p>
          <a:p>
            <a:pPr marL="285750" indent="-285750">
              <a:buFont typeface="Arial" panose="020B0604020202020204" pitchFamily="34" charset="0"/>
              <a:buChar char="•"/>
            </a:pPr>
            <a:r>
              <a:rPr lang="en-US" sz="2400" dirty="0"/>
              <a:t>“How did that get in my Lunchbox?” by Chris Butterworth </a:t>
            </a:r>
          </a:p>
          <a:p>
            <a:r>
              <a:rPr lang="en-US" sz="2400" dirty="0"/>
              <a:t>   *American Farm Bureau Foundation Book of the Year</a:t>
            </a:r>
          </a:p>
          <a:p>
            <a:endParaRPr lang="en-US" sz="2400" dirty="0"/>
          </a:p>
          <a:p>
            <a:endParaRPr lang="en-US" sz="2400" dirty="0"/>
          </a:p>
          <a:p>
            <a:pPr marL="285750" indent="-285750">
              <a:buFont typeface="Arial" panose="020B0604020202020204" pitchFamily="34" charset="0"/>
              <a:buChar char="•"/>
            </a:pPr>
            <a:r>
              <a:rPr lang="en-US" sz="2400" dirty="0"/>
              <a:t>“Where did my clothes come from?” by Chris Butterworth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“Who grew my soup?” by Tom Darbyshire</a:t>
            </a:r>
          </a:p>
          <a:p>
            <a:r>
              <a:rPr lang="en-US" sz="2400" dirty="0"/>
              <a:t>   *This book was underwritten by Campbell Soup Company, in hopes that children of all ages will learn to love to eat their vegetables.</a:t>
            </a:r>
          </a:p>
          <a:p>
            <a:pPr marL="285750" indent="-285750">
              <a:buFont typeface="Arial" panose="020B0604020202020204" pitchFamily="34" charset="0"/>
              <a:buChar char="•"/>
            </a:pPr>
            <a:endParaRPr lang="en-US" dirty="0"/>
          </a:p>
        </p:txBody>
      </p:sp>
      <p:sp>
        <p:nvSpPr>
          <p:cNvPr id="2" name="Date Placeholder 1">
            <a:extLst>
              <a:ext uri="{FF2B5EF4-FFF2-40B4-BE49-F238E27FC236}">
                <a16:creationId xmlns:a16="http://schemas.microsoft.com/office/drawing/2014/main" id="{B7934381-8116-4201-88C0-DAEA325EC23A}"/>
              </a:ext>
            </a:extLst>
          </p:cNvPr>
          <p:cNvSpPr>
            <a:spLocks noGrp="1"/>
          </p:cNvSpPr>
          <p:nvPr>
            <p:ph type="dt" sz="half" idx="10"/>
          </p:nvPr>
        </p:nvSpPr>
        <p:spPr/>
        <p:txBody>
          <a:bodyPr/>
          <a:lstStyle/>
          <a:p>
            <a:r>
              <a:rPr lang="en-US"/>
              <a:t> </a:t>
            </a:r>
          </a:p>
        </p:txBody>
      </p:sp>
      <p:sp>
        <p:nvSpPr>
          <p:cNvPr id="4" name="Slide Number Placeholder 3">
            <a:extLst>
              <a:ext uri="{FF2B5EF4-FFF2-40B4-BE49-F238E27FC236}">
                <a16:creationId xmlns:a16="http://schemas.microsoft.com/office/drawing/2014/main" id="{E3F87B6F-AF22-4C1D-90EE-3ACE5BD2A9E8}"/>
              </a:ext>
            </a:extLst>
          </p:cNvPr>
          <p:cNvSpPr>
            <a:spLocks noGrp="1"/>
          </p:cNvSpPr>
          <p:nvPr>
            <p:ph type="sldNum" sz="quarter" idx="12"/>
          </p:nvPr>
        </p:nvSpPr>
        <p:spPr/>
        <p:txBody>
          <a:bodyPr/>
          <a:lstStyle/>
          <a:p>
            <a:fld id="{D8DA9DAA-006C-4F4B-980E-E3DF019B24E2}" type="slidenum">
              <a:rPr lang="en-US"/>
              <a:pPr/>
              <a:t>8</a:t>
            </a:fld>
            <a:endParaRPr lang="en-US"/>
          </a:p>
        </p:txBody>
      </p:sp>
    </p:spTree>
    <p:extLst>
      <p:ext uri="{BB962C8B-B14F-4D97-AF65-F5344CB8AC3E}">
        <p14:creationId xmlns:p14="http://schemas.microsoft.com/office/powerpoint/2010/main" val="31528620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A4B8FA-BF7C-441B-B0D6-4543CD07C81F}"/>
              </a:ext>
            </a:extLst>
          </p:cNvPr>
          <p:cNvSpPr>
            <a:spLocks noGrp="1"/>
          </p:cNvSpPr>
          <p:nvPr>
            <p:ph type="title"/>
          </p:nvPr>
        </p:nvSpPr>
        <p:spPr/>
        <p:txBody>
          <a:bodyPr>
            <a:normAutofit fontScale="90000"/>
          </a:bodyPr>
          <a:lstStyle/>
          <a:p>
            <a:r>
              <a:rPr lang="en-US" dirty="0"/>
              <a:t>“A book is a gift you can open again and again”</a:t>
            </a:r>
            <a:br>
              <a:rPr lang="en-US" dirty="0"/>
            </a:br>
            <a:r>
              <a:rPr lang="en-US" dirty="0"/>
              <a:t>- Garrison Keillor</a:t>
            </a:r>
            <a:br>
              <a:rPr lang="en-US" dirty="0"/>
            </a:br>
            <a:br>
              <a:rPr lang="en-US" dirty="0"/>
            </a:br>
            <a:br>
              <a:rPr lang="en-US" dirty="0"/>
            </a:br>
            <a:br>
              <a:rPr lang="en-US" dirty="0"/>
            </a:br>
            <a:r>
              <a:rPr lang="en-US" dirty="0"/>
              <a:t>When using props make it educational….</a:t>
            </a:r>
            <a:br>
              <a:rPr lang="en-US" dirty="0"/>
            </a:br>
            <a:br>
              <a:rPr lang="en-US" dirty="0"/>
            </a:br>
            <a:br>
              <a:rPr lang="en-US" dirty="0"/>
            </a:br>
            <a:r>
              <a:rPr lang="en-US" dirty="0"/>
              <a:t>This is cotton, I used it while reading the book,</a:t>
            </a:r>
            <a:br>
              <a:rPr lang="en-US" dirty="0"/>
            </a:br>
            <a:br>
              <a:rPr lang="en-US" dirty="0"/>
            </a:br>
            <a:r>
              <a:rPr lang="en-US" dirty="0"/>
              <a:t>Where did my clothes come from? By Chris Butterworth</a:t>
            </a:r>
            <a:br>
              <a:rPr lang="en-US" dirty="0"/>
            </a:br>
            <a:r>
              <a:rPr lang="en-US" dirty="0"/>
              <a:t>Illustrated by Lucia </a:t>
            </a:r>
            <a:r>
              <a:rPr lang="en-US" dirty="0" err="1"/>
              <a:t>Gaggiotti</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3BA0C9D7-BA34-496B-ADFB-E7BE19494F9A}"/>
              </a:ext>
            </a:extLst>
          </p:cNvPr>
          <p:cNvSpPr>
            <a:spLocks noGrp="1"/>
          </p:cNvSpPr>
          <p:nvPr>
            <p:ph type="body" sz="half" idx="2"/>
          </p:nvPr>
        </p:nvSpPr>
        <p:spPr>
          <a:xfrm>
            <a:off x="838200" y="136525"/>
            <a:ext cx="9639681" cy="6584950"/>
          </a:xfrm>
        </p:spPr>
        <p:txBody>
          <a:bodyPr/>
          <a:lstStyle/>
          <a:p>
            <a:r>
              <a:rPr lang="en-US" dirty="0"/>
              <a:t>                                             </a:t>
            </a:r>
          </a:p>
          <a:p>
            <a:pPr algn="ctr"/>
            <a:r>
              <a:rPr lang="en-US" dirty="0"/>
              <a:t>  </a:t>
            </a:r>
            <a:endParaRPr lang="en-US" sz="1800" dirty="0"/>
          </a:p>
          <a:p>
            <a:endParaRPr lang="en-US" sz="2400" dirty="0"/>
          </a:p>
          <a:p>
            <a:pPr marL="342900" indent="-342900">
              <a:buFont typeface="Arial" panose="020B0604020202020204" pitchFamily="34" charset="0"/>
              <a:buChar char="•"/>
            </a:pPr>
            <a:r>
              <a:rPr lang="en-US" sz="2400" dirty="0"/>
              <a:t>MAKE SURE YOUR BOOKS ARE AGRICULTURE ACCURATE</a:t>
            </a:r>
          </a:p>
          <a:p>
            <a:endParaRPr lang="en-US" sz="2400" dirty="0"/>
          </a:p>
          <a:p>
            <a:r>
              <a:rPr lang="en-US" dirty="0"/>
              <a:t>Good sources for reading materials –</a:t>
            </a:r>
          </a:p>
          <a:p>
            <a:pPr marL="285750" indent="-285750">
              <a:buFont typeface="Arial" panose="020B0604020202020204" pitchFamily="34" charset="0"/>
              <a:buChar char="•"/>
            </a:pPr>
            <a:r>
              <a:rPr lang="en-US" dirty="0"/>
              <a:t>American Farm Bureau Foundation – </a:t>
            </a:r>
            <a:r>
              <a:rPr lang="en-US" dirty="0">
                <a:hlinkClick r:id="rId2"/>
              </a:rPr>
              <a:t>www.agfoundation.org</a:t>
            </a:r>
            <a:r>
              <a:rPr lang="en-US" dirty="0"/>
              <a:t> or </a:t>
            </a:r>
            <a:r>
              <a:rPr lang="en-US" dirty="0">
                <a:hlinkClick r:id="rId3"/>
              </a:rPr>
              <a:t>www.fb.org</a:t>
            </a:r>
            <a:endParaRPr lang="en-US" dirty="0"/>
          </a:p>
          <a:p>
            <a:pPr marL="285750" indent="-285750">
              <a:buFont typeface="Arial" panose="020B0604020202020204" pitchFamily="34" charset="0"/>
              <a:buChar char="•"/>
            </a:pPr>
            <a:endParaRPr lang="en-US" dirty="0"/>
          </a:p>
          <a:p>
            <a:r>
              <a:rPr lang="en-US" dirty="0"/>
              <a:t>Contact your local Farm Bureau office in your County in your State </a:t>
            </a:r>
          </a:p>
          <a:p>
            <a:pPr marL="285750" indent="-285750">
              <a:buFont typeface="Arial" panose="020B0604020202020204" pitchFamily="34" charset="0"/>
              <a:buChar char="•"/>
            </a:pPr>
            <a:r>
              <a:rPr lang="en-US" dirty="0"/>
              <a:t>Lots of County Farm Bureau offices have their own Ag Literacy library </a:t>
            </a:r>
          </a:p>
          <a:p>
            <a:r>
              <a:rPr lang="en-US" dirty="0"/>
              <a:t>      and will let you borrow books.</a:t>
            </a:r>
          </a:p>
          <a:p>
            <a:pPr marL="285750" indent="-285750">
              <a:buFont typeface="Arial" panose="020B0604020202020204" pitchFamily="34" charset="0"/>
              <a:buChar char="•"/>
            </a:pPr>
            <a:r>
              <a:rPr lang="en-US" dirty="0"/>
              <a:t>Contact the Ag in the Classroom/AITC Representative in the State/Corporate Office for Farm Bureau in your State – they sometimes have extra books from previous AITC workshops or trainings and will give them to you.</a:t>
            </a:r>
          </a:p>
        </p:txBody>
      </p:sp>
      <p:sp>
        <p:nvSpPr>
          <p:cNvPr id="2" name="Date Placeholder 1">
            <a:extLst>
              <a:ext uri="{FF2B5EF4-FFF2-40B4-BE49-F238E27FC236}">
                <a16:creationId xmlns:a16="http://schemas.microsoft.com/office/drawing/2014/main" id="{B7934381-8116-4201-88C0-DAEA325EC23A}"/>
              </a:ext>
            </a:extLst>
          </p:cNvPr>
          <p:cNvSpPr>
            <a:spLocks noGrp="1"/>
          </p:cNvSpPr>
          <p:nvPr>
            <p:ph type="dt" sz="half" idx="10"/>
          </p:nvPr>
        </p:nvSpPr>
        <p:spPr/>
        <p:txBody>
          <a:bodyPr/>
          <a:lstStyle/>
          <a:p>
            <a:r>
              <a:rPr lang="en-US"/>
              <a:t> </a:t>
            </a:r>
          </a:p>
        </p:txBody>
      </p:sp>
      <p:sp>
        <p:nvSpPr>
          <p:cNvPr id="4" name="Slide Number Placeholder 3">
            <a:extLst>
              <a:ext uri="{FF2B5EF4-FFF2-40B4-BE49-F238E27FC236}">
                <a16:creationId xmlns:a16="http://schemas.microsoft.com/office/drawing/2014/main" id="{E3F87B6F-AF22-4C1D-90EE-3ACE5BD2A9E8}"/>
              </a:ext>
            </a:extLst>
          </p:cNvPr>
          <p:cNvSpPr>
            <a:spLocks noGrp="1"/>
          </p:cNvSpPr>
          <p:nvPr>
            <p:ph type="sldNum" sz="quarter" idx="12"/>
          </p:nvPr>
        </p:nvSpPr>
        <p:spPr/>
        <p:txBody>
          <a:bodyPr/>
          <a:lstStyle/>
          <a:p>
            <a:fld id="{D8DA9DAA-006C-4F4B-980E-E3DF019B24E2}" type="slidenum">
              <a:rPr lang="en-US"/>
              <a:pPr/>
              <a:t>9</a:t>
            </a:fld>
            <a:endParaRPr lang="en-US"/>
          </a:p>
        </p:txBody>
      </p:sp>
    </p:spTree>
    <p:extLst>
      <p:ext uri="{BB962C8B-B14F-4D97-AF65-F5344CB8AC3E}">
        <p14:creationId xmlns:p14="http://schemas.microsoft.com/office/powerpoint/2010/main" val="37442756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{472F7916-728D-4048-8F43-54062FF73550}tf89338750_win32</Template>
  <TotalTime>182</TotalTime>
  <Words>700</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Univers</vt:lpstr>
      <vt:lpstr>GradientUnivers</vt:lpstr>
      <vt:lpstr>PowerPoint Presentation</vt:lpstr>
      <vt:lpstr>Southeast Conservation district employees association   2022 SECDEA Annual Conference November 8th – 9th, 2022</vt:lpstr>
      <vt:lpstr>Tennessee Agriculture Literacy Week will be celebrated November 13 – 19, 2022 </vt:lpstr>
      <vt:lpstr>“Studies show the single biggest predictor of high academic achievement and high ACT scores is reading to children”</vt:lpstr>
      <vt:lpstr>“The more that you read, the more things you will know.  The more that you learn, the more place you will go”  - Dr Seuss</vt:lpstr>
      <vt:lpstr>“Reading is to the mind what exercise is to the body”  - Richard Steele     Use props when reading, anything for the students to see or feel… Just makes it more fun!    Don’t be bashful   Step outside your comfort zone          </vt:lpstr>
      <vt:lpstr>“A book is a gift you can open again and again” - Garrison Keillor    When using props make it educational….   This is cotton, I used it while reading the book,  Where did my clothes come from? By Chris Butterworth Illustrated by Lucia Gaggiotti          </vt:lpstr>
      <vt:lpstr>“A book is a gift you can open again and again” - Garrison Keillor    When using props make it educational….   This is cotton, I used it while reading the book,  Where did my clothes come from? By Chris Butterworth Illustrated by Lucia Gaggiotti          </vt:lpstr>
      <vt:lpstr>“A book is a gift you can open again and again” - Garrison Keillor    When using props make it educational….   This is cotton, I used it while reading the book,  Where did my clothes come from? By Chris Butterworth Illustrated by Lucia Gaggiotti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Conservation district employee's association   2022 SECDEA Annual Conference November 8th – 9th, 2022</dc:title>
  <dc:creator>Beaty, Renita - NRCS-CD, Chattanooga, TN</dc:creator>
  <cp:lastModifiedBy>Evans, Kayleigh - NRCS-CD, Cynthiana, KY</cp:lastModifiedBy>
  <cp:revision>4</cp:revision>
  <dcterms:created xsi:type="dcterms:W3CDTF">2022-10-19T19:13:14Z</dcterms:created>
  <dcterms:modified xsi:type="dcterms:W3CDTF">2022-12-06T17:46:53Z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