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28" r:id="rId5"/>
    <p:sldId id="305" r:id="rId6"/>
    <p:sldId id="306" r:id="rId7"/>
    <p:sldId id="317" r:id="rId8"/>
    <p:sldId id="259" r:id="rId9"/>
    <p:sldId id="327" r:id="rId10"/>
    <p:sldId id="323" r:id="rId11"/>
    <p:sldId id="318" r:id="rId12"/>
    <p:sldId id="319" r:id="rId13"/>
    <p:sldId id="322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879" autoAdjust="0"/>
  </p:normalViewPr>
  <p:slideViewPr>
    <p:cSldViewPr snapToGrid="0">
      <p:cViewPr varScale="1">
        <p:scale>
          <a:sx n="76" d="100"/>
          <a:sy n="76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wildlifecenter.org/pollen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pollinator.org/pollinator.org/assets/generalFiles/NAPPC.Monarch.broch.Aug.2019.hiRes.pdf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npollinators.org/" TargetMode="External"/><Relationship Id="rId2" Type="http://schemas.openxmlformats.org/officeDocument/2006/relationships/hyperlink" Target="https://tnpollinators.org/meetpolli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tnpollinators.org/milkweed/#planting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16153-D9DD-B14C-BD0C-BEBE0367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2516D-8AA4-EAF7-63BE-127E8657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7B081-A5ED-951B-42B5-B5B83E51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0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4A2D-17EA-9D4C-8B23-E892A9FB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A08CB-7A7A-36A1-B132-5F40C04B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06" y="241588"/>
            <a:ext cx="11807988" cy="2105004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https://www.wildlifecenter.org/pollen</a:t>
            </a:r>
            <a:r>
              <a:rPr lang="en-US" sz="3600" dirty="0"/>
              <a:t> This will link you to a printable pollinator bingo card</a:t>
            </a:r>
          </a:p>
          <a:p>
            <a:r>
              <a:rPr lang="en-US" sz="3600" dirty="0"/>
              <a:t>How to get your Pollinator Bingo Cards if you are in TN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38463-A927-DD29-46BA-0CFA24E0F6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C621A-BCAD-7209-4AC5-93EDD01A7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0" t="-311" r="4203" b="8983"/>
          <a:stretch/>
        </p:blipFill>
        <p:spPr>
          <a:xfrm>
            <a:off x="1149427" y="2142289"/>
            <a:ext cx="9893146" cy="45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B7BA-4337-9216-EB76-D3B479CA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C0823-86F2-91DA-8BBF-DBE6F82A5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4572000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https://www.pollinator.org/pollinator.org/assets/generalFiles/NAPPC.Monarch.broch.Aug.2019.hiRes.pdf</a:t>
            </a: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1EEEF-9576-B380-C366-A6FF4B1EE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5F213-5980-F073-F2D5-7BDF3C8CA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90" y="1054114"/>
            <a:ext cx="9581020" cy="58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D0E5-23B4-4A0E-271A-A4D00C567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2FD972-C098-D2D5-9083-455F47942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0384"/>
            <a:ext cx="11600762" cy="68687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F67BA-6CEB-CFE2-BB98-ADFA2340D9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B3B59-D28A-1592-593D-29CA20681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39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CC04-4A43-F24A-49B8-DFEC67A4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70"/>
            <a:ext cx="10515600" cy="1325880"/>
          </a:xfrm>
        </p:spPr>
        <p:txBody>
          <a:bodyPr>
            <a:normAutofit/>
          </a:bodyPr>
          <a:lstStyle/>
          <a:p>
            <a:r>
              <a:rPr lang="en-US" sz="6600" dirty="0"/>
              <a:t>Posters available in the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A9F30-7BA8-81A5-68F4-0B55920A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72000"/>
          </a:xfrm>
        </p:spPr>
        <p:txBody>
          <a:bodyPr>
            <a:normAutofit/>
          </a:bodyPr>
          <a:lstStyle/>
          <a:p>
            <a:r>
              <a:rPr lang="en-US" sz="3600" dirty="0"/>
              <a:t>You will also find seed packets from Eden Brothers and Bamert seeds in your envelopes.</a:t>
            </a:r>
          </a:p>
          <a:p>
            <a:endParaRPr lang="en-US" sz="1800" dirty="0"/>
          </a:p>
          <a:p>
            <a:r>
              <a:rPr lang="en-US" sz="3600" dirty="0"/>
              <a:t>WE ARE SUPER GRATEFUL FOR THEIR SPONSERSHIP OF SENDING US SEEDS!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693F7-D758-36EF-1DED-DB55D52C3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27DAA-5DA5-49A8-E740-1FA9320A1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65" y="4025573"/>
            <a:ext cx="6449935" cy="2330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124B3-5CE3-B8F6-AA3B-5BF1CD5D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908" y="3294267"/>
            <a:ext cx="3490475" cy="354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5" y="2884932"/>
            <a:ext cx="6693408" cy="1088136"/>
          </a:xfrm>
        </p:spPr>
        <p:txBody>
          <a:bodyPr/>
          <a:lstStyle/>
          <a:p>
            <a:r>
              <a:rPr lang="en-US" sz="6000" dirty="0"/>
              <a:t>Pollinator Bingo</a:t>
            </a:r>
            <a:br>
              <a:rPr lang="en-US" sz="6000" dirty="0"/>
            </a:br>
            <a:r>
              <a:rPr lang="en-US" sz="6000" dirty="0"/>
              <a:t> &amp;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9695" y="4507572"/>
            <a:ext cx="4412609" cy="2161676"/>
          </a:xfrm>
        </p:spPr>
        <p:txBody>
          <a:bodyPr>
            <a:normAutofit/>
          </a:bodyPr>
          <a:lstStyle/>
          <a:p>
            <a:r>
              <a:rPr lang="en-US" b="1" dirty="0"/>
              <a:t>Share Fair-2023-Tennessee​</a:t>
            </a:r>
          </a:p>
          <a:p>
            <a:r>
              <a:rPr lang="en-US" b="1" dirty="0"/>
              <a:t>Washington County SWCD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981710"/>
            <a:ext cx="8695944" cy="132588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028" y="2104222"/>
            <a:ext cx="8695943" cy="309574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/>
              <a:t>Washington County Soil and Water Conservation District works with several different organizations to invest in pollinator Education. The TACD Category 2 Educator of the Year, Seed Keepers Forest School, was a great place for us to demonstrate these. We also have gotten to use them at some homeschool events and also at summer school events.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09A75-5E9A-C165-5A1D-764F9E96B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2AA-5C19-0AEC-4BB2-2496ACBE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599" y="-218255"/>
            <a:ext cx="3749040" cy="1325880"/>
          </a:xfrm>
        </p:spPr>
        <p:txBody>
          <a:bodyPr>
            <a:normAutofit/>
          </a:bodyPr>
          <a:lstStyle/>
          <a:p>
            <a:r>
              <a:rPr lang="en-US" sz="4800" dirty="0"/>
              <a:t>How to Play?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249AF-ACD8-ABC3-0ACB-77F24428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0F165E-8169-8709-8E6F-E5EFD86103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E765B7-C6C4-8D6A-E1F9-A3124D95BB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F4424-2C76-6545-D8D0-E58B4D90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6CB36-9F85-3806-DEBF-D6EDD61F5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0" b="9394"/>
          <a:stretch/>
        </p:blipFill>
        <p:spPr>
          <a:xfrm>
            <a:off x="7426414" y="1870705"/>
            <a:ext cx="4262481" cy="4849971"/>
          </a:xfrm>
          <a:prstGeom prst="rect">
            <a:avLst/>
          </a:prstGeom>
        </p:spPr>
      </p:pic>
      <p:pic>
        <p:nvPicPr>
          <p:cNvPr id="11" name="Picture 10" descr="A picture containing grass, sky, outdoor, standing&#10;&#10;Description automatically generated">
            <a:extLst>
              <a:ext uri="{FF2B5EF4-FFF2-40B4-BE49-F238E27FC236}">
                <a16:creationId xmlns:a16="http://schemas.microsoft.com/office/drawing/2014/main" id="{4F31B704-8A51-39A9-DF52-D6438C7A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4399955"/>
            <a:ext cx="2565183" cy="2320721"/>
          </a:xfrm>
          <a:prstGeom prst="rect">
            <a:avLst/>
          </a:prstGeom>
        </p:spPr>
      </p:pic>
      <p:pic>
        <p:nvPicPr>
          <p:cNvPr id="13" name="Picture 1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3137625A-7C57-B231-A3E0-C1475CC23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85" b="40406"/>
          <a:stretch/>
        </p:blipFill>
        <p:spPr>
          <a:xfrm>
            <a:off x="3186684" y="4898099"/>
            <a:ext cx="2568674" cy="1640813"/>
          </a:xfrm>
          <a:prstGeom prst="rect">
            <a:avLst/>
          </a:prstGeom>
        </p:spPr>
      </p:pic>
      <p:pic>
        <p:nvPicPr>
          <p:cNvPr id="15" name="Picture 14" descr="A picture containing outdoor, sky, person, grass&#10;&#10;Description automatically generated">
            <a:extLst>
              <a:ext uri="{FF2B5EF4-FFF2-40B4-BE49-F238E27FC236}">
                <a16:creationId xmlns:a16="http://schemas.microsoft.com/office/drawing/2014/main" id="{3DA0A2ED-F92B-4577-3A51-7AA446D52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36" y="832597"/>
            <a:ext cx="2483367" cy="3311156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F6879AD-521D-8FE7-36A8-C1E762FA3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25" y="155747"/>
            <a:ext cx="2754595" cy="2065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E17A0E-5150-FE26-5A09-C0D181916C17}"/>
              </a:ext>
            </a:extLst>
          </p:cNvPr>
          <p:cNvSpPr txBox="1"/>
          <p:nvPr/>
        </p:nvSpPr>
        <p:spPr>
          <a:xfrm>
            <a:off x="6771119" y="697943"/>
            <a:ext cx="5307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We use them and do a “nature walk” and when someone sees an item on the card, they call it out and we all cover the item. </a:t>
            </a:r>
          </a:p>
        </p:txBody>
      </p:sp>
    </p:spTree>
    <p:extLst>
      <p:ext uri="{BB962C8B-B14F-4D97-AF65-F5344CB8AC3E}">
        <p14:creationId xmlns:p14="http://schemas.microsoft.com/office/powerpoint/2010/main" val="398250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2C5A181-E905-4B83-AFEF-B225FF30F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37" y="453918"/>
            <a:ext cx="2144220" cy="1868815"/>
          </a:xfrm>
          <a:prstGeom prst="rect">
            <a:avLst/>
          </a:prstGeom>
          <a:solidFill>
            <a:srgbClr val="4B6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playing in the grass&#10;&#10;Description automatically generated with low confidence">
            <a:extLst>
              <a:ext uri="{FF2B5EF4-FFF2-40B4-BE49-F238E27FC236}">
                <a16:creationId xmlns:a16="http://schemas.microsoft.com/office/drawing/2014/main" id="{C315C9F2-B820-DBCD-C570-D80AEE550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3" r="21298" b="-1"/>
          <a:stretch/>
        </p:blipFill>
        <p:spPr>
          <a:xfrm rot="5400000">
            <a:off x="2889296" y="324063"/>
            <a:ext cx="1868815" cy="2128525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7509EE2B-2E31-B187-1A56-D329263FD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" r="30424" b="-1"/>
          <a:stretch/>
        </p:blipFill>
        <p:spPr>
          <a:xfrm rot="5400000">
            <a:off x="708841" y="2228884"/>
            <a:ext cx="3918209" cy="4425623"/>
          </a:xfrm>
          <a:prstGeom prst="rect">
            <a:avLst/>
          </a:prstGeom>
        </p:spPr>
      </p:pic>
      <p:pic>
        <p:nvPicPr>
          <p:cNvPr id="11" name="Picture 10" descr="A picture containing person, tree, outdoor, child&#10;&#10;Description automatically generated">
            <a:extLst>
              <a:ext uri="{FF2B5EF4-FFF2-40B4-BE49-F238E27FC236}">
                <a16:creationId xmlns:a16="http://schemas.microsoft.com/office/drawing/2014/main" id="{B7701646-25A0-352D-41B4-AC6D4D395D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01" r="5" b="4671"/>
          <a:stretch/>
        </p:blipFill>
        <p:spPr>
          <a:xfrm rot="5400000">
            <a:off x="4124492" y="1418328"/>
            <a:ext cx="3918209" cy="21285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4B6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7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Pollinator Bingo!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164" y="2892612"/>
            <a:ext cx="3890682" cy="13219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 </a:t>
            </a: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45CA7EE-A5CB-4305-88A0-F94C85A7B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580" y="4533661"/>
            <a:ext cx="2108279" cy="1867139"/>
          </a:xfrm>
          <a:prstGeom prst="rect">
            <a:avLst/>
          </a:prstGeom>
          <a:solidFill>
            <a:srgbClr val="4B674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grass, person, tree, outdoor&#10;&#10;Description automatically generated">
            <a:extLst>
              <a:ext uri="{FF2B5EF4-FFF2-40B4-BE49-F238E27FC236}">
                <a16:creationId xmlns:a16="http://schemas.microsoft.com/office/drawing/2014/main" id="{8C2370C4-6D5D-E947-B447-7EA3D1C99B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69" r="-4" b="-4"/>
          <a:stretch/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7" name="Picture 6" descr="A group of people standing in a grassy area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B7C8897-845F-056F-7D16-96F80F37DD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67" r="-6" b="21907"/>
          <a:stretch/>
        </p:blipFill>
        <p:spPr>
          <a:xfrm>
            <a:off x="9609169" y="4535267"/>
            <a:ext cx="2125631" cy="1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BD4B-889F-D7B7-4A99-4DD11281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dirty="0"/>
              <a:t>We are going to play Pollinator Bingo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AE5AD-6850-6197-8093-185FA1F4C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2809301"/>
            <a:ext cx="11710416" cy="391217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Please look in your bag and you will find your card! </a:t>
            </a:r>
          </a:p>
          <a:p>
            <a:r>
              <a:rPr lang="en-US" sz="3600" b="1" dirty="0"/>
              <a:t>You are going to get up and interact with your fellow District Employees</a:t>
            </a:r>
          </a:p>
          <a:p>
            <a:r>
              <a:rPr lang="en-US" sz="3600" b="1" dirty="0"/>
              <a:t>Look on the back of your cards and try to create a “Bingo” by talking to your fellow employees. In order to claim a space, you must ask the person their name, and where they are from! </a:t>
            </a:r>
          </a:p>
          <a:p>
            <a:endParaRPr lang="en-US" sz="3600" b="1" dirty="0"/>
          </a:p>
          <a:p>
            <a:r>
              <a:rPr lang="en-US" sz="3600" b="1" dirty="0"/>
              <a:t>LETS BEGIN!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07AA7-9FD1-C903-3125-B20E3B319F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2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6B8E-138F-3FC4-8BAD-A9340DF6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9752D-5D37-6D9F-AF1C-0E5D440D3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1B8FE-1AC9-D99B-44D8-66EE027884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3469-012F-1100-99B2-EC150085A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8B5D2-92DE-9E3A-21FF-CFD8347E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720" y="2035145"/>
            <a:ext cx="3837963" cy="2787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17D679-C3BE-AD63-E385-8C8EDFBDC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3110" b="34806"/>
          <a:stretch/>
        </p:blipFill>
        <p:spPr>
          <a:xfrm>
            <a:off x="457200" y="1661043"/>
            <a:ext cx="3837963" cy="346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EF0068-50D3-E870-1FC0-E23CB99C0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556" y="2472910"/>
            <a:ext cx="3107291" cy="1912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DFDF6F-7992-2C80-1EE7-57A861012547}"/>
              </a:ext>
            </a:extLst>
          </p:cNvPr>
          <p:cNvSpPr txBox="1"/>
          <p:nvPr/>
        </p:nvSpPr>
        <p:spPr>
          <a:xfrm>
            <a:off x="284600" y="5632962"/>
            <a:ext cx="1162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NACD Pollinator Guide-Available on NACD Website-Will Also Email copy of the PDF</a:t>
            </a:r>
          </a:p>
          <a:p>
            <a:pPr algn="ctr"/>
            <a:r>
              <a:rPr lang="en-US" sz="2400" b="1" dirty="0"/>
              <a:t>Has the learning standards and other ideas for a pollinator field day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298745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7600-F767-B7C9-D4B9-F28D596E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70"/>
            <a:ext cx="10515600" cy="1325880"/>
          </a:xfrm>
        </p:spPr>
        <p:txBody>
          <a:bodyPr>
            <a:normAutofit/>
          </a:bodyPr>
          <a:lstStyle/>
          <a:p>
            <a:r>
              <a:rPr lang="en-US" sz="6000" dirty="0"/>
              <a:t>Educational 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F7D03C-2CB2-9DE5-73A2-F187522F0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       </a:t>
            </a:r>
            <a:r>
              <a:rPr lang="en-US" sz="4800" dirty="0"/>
              <a:t>Pollinator Habitat Program Websites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205F4-F37D-6519-2590-3265F76ED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01CF3-B704-9AA9-197B-F1F27C71DC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8600" y="2057400"/>
            <a:ext cx="11574710" cy="4800600"/>
          </a:xfrm>
        </p:spPr>
        <p:txBody>
          <a:bodyPr>
            <a:normAutofit/>
          </a:bodyPr>
          <a:lstStyle/>
          <a:p>
            <a:r>
              <a:rPr lang="en-US" sz="3800" dirty="0"/>
              <a:t>*NACD Pollinator Field Day Guide</a:t>
            </a:r>
          </a:p>
          <a:p>
            <a:r>
              <a:rPr lang="en-US" sz="3800" dirty="0"/>
              <a:t>*Pollinator Habitat Program: </a:t>
            </a:r>
          </a:p>
          <a:p>
            <a:r>
              <a:rPr lang="en-US" sz="3800" dirty="0">
                <a:hlinkClick r:id="rId2"/>
              </a:rPr>
              <a:t>https://tnpollinators.org/meetpolli/</a:t>
            </a:r>
            <a:endParaRPr lang="en-US" sz="3800" dirty="0"/>
          </a:p>
          <a:p>
            <a:r>
              <a:rPr lang="en-US" sz="3800" dirty="0"/>
              <a:t>*</a:t>
            </a:r>
            <a:r>
              <a:rPr lang="en-US" sz="3800" dirty="0">
                <a:hlinkClick r:id="rId3"/>
              </a:rPr>
              <a:t>TDOT's Pollinator Habitat Program - TDOT Pollinator Habitat Program (tnpollinators.org)</a:t>
            </a:r>
            <a:endParaRPr lang="en-US" sz="3800" dirty="0"/>
          </a:p>
          <a:p>
            <a:r>
              <a:rPr lang="en-US" sz="3800" dirty="0"/>
              <a:t>This website has the TN Educational Standards and lessons</a:t>
            </a:r>
          </a:p>
          <a:p>
            <a:r>
              <a:rPr lang="en-US" sz="3800" dirty="0"/>
              <a:t>Pollinator.org</a:t>
            </a:r>
          </a:p>
        </p:txBody>
      </p:sp>
    </p:spTree>
    <p:extLst>
      <p:ext uri="{BB962C8B-B14F-4D97-AF65-F5344CB8AC3E}">
        <p14:creationId xmlns:p14="http://schemas.microsoft.com/office/powerpoint/2010/main" val="370641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3DA2-E9F7-2209-C494-8DB508B2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Free Seeds!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48F733-F94A-C7A8-9691-61269BAD4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0088"/>
            <a:ext cx="11722608" cy="3245459"/>
          </a:xfrm>
        </p:spPr>
        <p:txBody>
          <a:bodyPr>
            <a:normAutofit/>
          </a:bodyPr>
          <a:lstStyle/>
          <a:p>
            <a:r>
              <a:rPr lang="en-US" sz="4400" dirty="0">
                <a:hlinkClick r:id="rId2"/>
              </a:rPr>
              <a:t>Project Milkweed has program resources and free seeds for the monarch butterfly</a:t>
            </a:r>
          </a:p>
          <a:p>
            <a:endParaRPr lang="en-US" sz="4400" dirty="0">
              <a:hlinkClick r:id="rId2"/>
            </a:endParaRPr>
          </a:p>
          <a:p>
            <a:r>
              <a:rPr lang="en-US" sz="4400" dirty="0">
                <a:hlinkClick r:id="rId2"/>
              </a:rPr>
              <a:t>https://tnpollinators.org/milkweed/#planting</a:t>
            </a:r>
            <a:endParaRPr lang="en-US" sz="4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DD75-A58D-5B63-432A-F30A5C573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068082-A60B-7301-2F82-3EFC39F7EE8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478088"/>
            <a:ext cx="5316538" cy="4243387"/>
          </a:xfrm>
        </p:spPr>
        <p:txBody>
          <a:bodyPr>
            <a:normAutofit/>
          </a:bodyPr>
          <a:lstStyle/>
          <a:p>
            <a:r>
              <a:rPr lang="en-US" sz="80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33677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{62B432EB-8654-40DF-BCA8-5CF06B1BCCBC}tf56410444_win32</Template>
  <TotalTime>1207</TotalTime>
  <Words>411</Words>
  <Application>Microsoft Office PowerPoint</Application>
  <PresentationFormat>Widescreen</PresentationFormat>
  <Paragraphs>59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Office Theme</vt:lpstr>
      <vt:lpstr>PowerPoint Presentation</vt:lpstr>
      <vt:lpstr>Pollinator Bingo  &amp; Guide</vt:lpstr>
      <vt:lpstr>Introduction</vt:lpstr>
      <vt:lpstr>How to Play? </vt:lpstr>
      <vt:lpstr>Pollinator Bingo! </vt:lpstr>
      <vt:lpstr>We are going to play Pollinator Bingo</vt:lpstr>
      <vt:lpstr>   </vt:lpstr>
      <vt:lpstr>Educational Materials</vt:lpstr>
      <vt:lpstr>Free Seeds! </vt:lpstr>
      <vt:lpstr>  </vt:lpstr>
      <vt:lpstr>  </vt:lpstr>
      <vt:lpstr>  </vt:lpstr>
      <vt:lpstr>Posters available in the 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Pollinator Bingo  &amp; Guide</dc:title>
  <dc:creator>Slagle, Michaela - FPAC-NRCS, TN</dc:creator>
  <cp:lastModifiedBy>Tyus, Meleiah - FPAC-NRCS, MS</cp:lastModifiedBy>
  <cp:revision>5</cp:revision>
  <dcterms:created xsi:type="dcterms:W3CDTF">2023-04-10T18:52:02Z</dcterms:created>
  <dcterms:modified xsi:type="dcterms:W3CDTF">2023-12-14T21:26:23Z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