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5" r:id="rId1"/>
  </p:sldMasterIdLst>
  <p:sldIdLst>
    <p:sldId id="256" r:id="rId2"/>
    <p:sldId id="285" r:id="rId3"/>
    <p:sldId id="290" r:id="rId4"/>
    <p:sldId id="292" r:id="rId5"/>
    <p:sldId id="257" r:id="rId6"/>
    <p:sldId id="281" r:id="rId7"/>
    <p:sldId id="263" r:id="rId8"/>
    <p:sldId id="280" r:id="rId9"/>
    <p:sldId id="282" r:id="rId10"/>
    <p:sldId id="258" r:id="rId11"/>
    <p:sldId id="297" r:id="rId12"/>
    <p:sldId id="295" r:id="rId13"/>
    <p:sldId id="265" r:id="rId14"/>
    <p:sldId id="296" r:id="rId15"/>
    <p:sldId id="267" r:id="rId16"/>
    <p:sldId id="268" r:id="rId17"/>
    <p:sldId id="269" r:id="rId18"/>
    <p:sldId id="272" r:id="rId19"/>
    <p:sldId id="273" r:id="rId20"/>
    <p:sldId id="275" r:id="rId21"/>
    <p:sldId id="274" r:id="rId22"/>
    <p:sldId id="298" r:id="rId23"/>
    <p:sldId id="299" r:id="rId24"/>
    <p:sldId id="283" r:id="rId25"/>
    <p:sldId id="300" r:id="rId26"/>
    <p:sldId id="277"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6" d="100"/>
          <a:sy n="66" d="100"/>
        </p:scale>
        <p:origin x="148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F0215472-38A2-4F6A-9A3A-3A768BD8FFCD}" type="datetimeFigureOut">
              <a:rPr lang="en-US" smtClean="0"/>
              <a:t>11/2/2022</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7AC28875-F774-47C1-99BA-3A260F7A18E4}" type="slidenum">
              <a:rPr lang="en-US" smtClean="0"/>
              <a:t>‹#›</a:t>
            </a:fld>
            <a:endParaRPr lang="en-US"/>
          </a:p>
        </p:txBody>
      </p:sp>
    </p:spTree>
    <p:extLst>
      <p:ext uri="{BB962C8B-B14F-4D97-AF65-F5344CB8AC3E}">
        <p14:creationId xmlns:p14="http://schemas.microsoft.com/office/powerpoint/2010/main" val="51930500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215472-38A2-4F6A-9A3A-3A768BD8FFCD}"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28875-F774-47C1-99BA-3A260F7A18E4}" type="slidenum">
              <a:rPr lang="en-US" smtClean="0"/>
              <a:t>‹#›</a:t>
            </a:fld>
            <a:endParaRPr lang="en-US"/>
          </a:p>
        </p:txBody>
      </p:sp>
    </p:spTree>
    <p:extLst>
      <p:ext uri="{BB962C8B-B14F-4D97-AF65-F5344CB8AC3E}">
        <p14:creationId xmlns:p14="http://schemas.microsoft.com/office/powerpoint/2010/main" val="1946602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215472-38A2-4F6A-9A3A-3A768BD8FFCD}"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28875-F774-47C1-99BA-3A260F7A18E4}" type="slidenum">
              <a:rPr lang="en-US" smtClean="0"/>
              <a:t>‹#›</a:t>
            </a:fld>
            <a:endParaRPr lang="en-US"/>
          </a:p>
        </p:txBody>
      </p:sp>
    </p:spTree>
    <p:extLst>
      <p:ext uri="{BB962C8B-B14F-4D97-AF65-F5344CB8AC3E}">
        <p14:creationId xmlns:p14="http://schemas.microsoft.com/office/powerpoint/2010/main" val="180371500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215472-38A2-4F6A-9A3A-3A768BD8FFCD}"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28875-F774-47C1-99BA-3A260F7A18E4}" type="slidenum">
              <a:rPr lang="en-US" smtClean="0"/>
              <a:t>‹#›</a:t>
            </a:fld>
            <a:endParaRPr lang="en-US"/>
          </a:p>
        </p:txBody>
      </p:sp>
    </p:spTree>
    <p:extLst>
      <p:ext uri="{BB962C8B-B14F-4D97-AF65-F5344CB8AC3E}">
        <p14:creationId xmlns:p14="http://schemas.microsoft.com/office/powerpoint/2010/main" val="559621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215472-38A2-4F6A-9A3A-3A768BD8FFCD}"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28875-F774-47C1-99BA-3A260F7A18E4}" type="slidenum">
              <a:rPr lang="en-US" smtClean="0"/>
              <a:t>‹#›</a:t>
            </a:fld>
            <a:endParaRPr lang="en-US"/>
          </a:p>
        </p:txBody>
      </p:sp>
    </p:spTree>
    <p:extLst>
      <p:ext uri="{BB962C8B-B14F-4D97-AF65-F5344CB8AC3E}">
        <p14:creationId xmlns:p14="http://schemas.microsoft.com/office/powerpoint/2010/main" val="678941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215472-38A2-4F6A-9A3A-3A768BD8FFCD}"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C28875-F774-47C1-99BA-3A260F7A18E4}" type="slidenum">
              <a:rPr lang="en-US" smtClean="0"/>
              <a:t>‹#›</a:t>
            </a:fld>
            <a:endParaRPr lang="en-US"/>
          </a:p>
        </p:txBody>
      </p:sp>
    </p:spTree>
    <p:extLst>
      <p:ext uri="{BB962C8B-B14F-4D97-AF65-F5344CB8AC3E}">
        <p14:creationId xmlns:p14="http://schemas.microsoft.com/office/powerpoint/2010/main" val="509417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215472-38A2-4F6A-9A3A-3A768BD8FFCD}" type="datetimeFigureOut">
              <a:rPr lang="en-US" smtClean="0"/>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C28875-F774-47C1-99BA-3A260F7A18E4}" type="slidenum">
              <a:rPr lang="en-US" smtClean="0"/>
              <a:t>‹#›</a:t>
            </a:fld>
            <a:endParaRPr lang="en-US"/>
          </a:p>
        </p:txBody>
      </p:sp>
    </p:spTree>
    <p:extLst>
      <p:ext uri="{BB962C8B-B14F-4D97-AF65-F5344CB8AC3E}">
        <p14:creationId xmlns:p14="http://schemas.microsoft.com/office/powerpoint/2010/main" val="2914933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0215472-38A2-4F6A-9A3A-3A768BD8FFCD}"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C28875-F774-47C1-99BA-3A260F7A18E4}" type="slidenum">
              <a:rPr lang="en-US" smtClean="0"/>
              <a:t>‹#›</a:t>
            </a:fld>
            <a:endParaRPr lang="en-US"/>
          </a:p>
        </p:txBody>
      </p:sp>
    </p:spTree>
    <p:extLst>
      <p:ext uri="{BB962C8B-B14F-4D97-AF65-F5344CB8AC3E}">
        <p14:creationId xmlns:p14="http://schemas.microsoft.com/office/powerpoint/2010/main" val="1007856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215472-38A2-4F6A-9A3A-3A768BD8FFCD}" type="datetimeFigureOut">
              <a:rPr lang="en-US" smtClean="0"/>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C28875-F774-47C1-99BA-3A260F7A18E4}" type="slidenum">
              <a:rPr lang="en-US" smtClean="0"/>
              <a:t>‹#›</a:t>
            </a:fld>
            <a:endParaRPr lang="en-US"/>
          </a:p>
        </p:txBody>
      </p:sp>
    </p:spTree>
    <p:extLst>
      <p:ext uri="{BB962C8B-B14F-4D97-AF65-F5344CB8AC3E}">
        <p14:creationId xmlns:p14="http://schemas.microsoft.com/office/powerpoint/2010/main" val="168132832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F0215472-38A2-4F6A-9A3A-3A768BD8FFCD}"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7AC28875-F774-47C1-99BA-3A260F7A18E4}" type="slidenum">
              <a:rPr lang="en-US" smtClean="0"/>
              <a:t>‹#›</a:t>
            </a:fld>
            <a:endParaRPr lang="en-US"/>
          </a:p>
        </p:txBody>
      </p:sp>
    </p:spTree>
    <p:extLst>
      <p:ext uri="{BB962C8B-B14F-4D97-AF65-F5344CB8AC3E}">
        <p14:creationId xmlns:p14="http://schemas.microsoft.com/office/powerpoint/2010/main" val="263605093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F0215472-38A2-4F6A-9A3A-3A768BD8FFCD}" type="datetimeFigureOut">
              <a:rPr lang="en-US" smtClean="0"/>
              <a:t>11/2/2022</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7AC28875-F774-47C1-99BA-3A260F7A18E4}" type="slidenum">
              <a:rPr lang="en-US" smtClean="0"/>
              <a:t>‹#›</a:t>
            </a:fld>
            <a:endParaRPr lang="en-US"/>
          </a:p>
        </p:txBody>
      </p:sp>
    </p:spTree>
    <p:extLst>
      <p:ext uri="{BB962C8B-B14F-4D97-AF65-F5344CB8AC3E}">
        <p14:creationId xmlns:p14="http://schemas.microsoft.com/office/powerpoint/2010/main" val="138219767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F0215472-38A2-4F6A-9A3A-3A768BD8FFCD}" type="datetimeFigureOut">
              <a:rPr lang="en-US" smtClean="0"/>
              <a:t>11/2/2022</a:t>
            </a:fld>
            <a:endParaRPr lang="en-US"/>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7AC28875-F774-47C1-99BA-3A260F7A18E4}" type="slidenum">
              <a:rPr lang="en-US" smtClean="0"/>
              <a:t>‹#›</a:t>
            </a:fld>
            <a:endParaRPr lang="en-US"/>
          </a:p>
        </p:txBody>
      </p:sp>
    </p:spTree>
    <p:extLst>
      <p:ext uri="{BB962C8B-B14F-4D97-AF65-F5344CB8AC3E}">
        <p14:creationId xmlns:p14="http://schemas.microsoft.com/office/powerpoint/2010/main" val="294052309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1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emf"/></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gif"/><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2216989"/>
            <a:ext cx="9144000" cy="23207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0" y="88234"/>
            <a:ext cx="9144000" cy="2232121"/>
          </a:xfrm>
          <a:noFill/>
          <a:ln>
            <a:noFill/>
          </a:ln>
        </p:spPr>
        <p:txBody>
          <a:bodyPr/>
          <a:lstStyle/>
          <a:p>
            <a:pPr algn="ctr"/>
            <a:r>
              <a:rPr lang="en-US" sz="4800" dirty="0">
                <a:solidFill>
                  <a:schemeClr val="accent1">
                    <a:lumMod val="50000"/>
                  </a:schemeClr>
                </a:solidFill>
              </a:rPr>
              <a:t>ENGAGING CITIZEN SCIENTISTS </a:t>
            </a:r>
            <a:br>
              <a:rPr lang="en-US" sz="4800" dirty="0">
                <a:solidFill>
                  <a:schemeClr val="accent1">
                    <a:lumMod val="50000"/>
                  </a:schemeClr>
                </a:solidFill>
              </a:rPr>
            </a:br>
            <a:r>
              <a:rPr lang="en-US" sz="2800" dirty="0">
                <a:solidFill>
                  <a:schemeClr val="accent1">
                    <a:lumMod val="50000"/>
                  </a:schemeClr>
                </a:solidFill>
              </a:rPr>
              <a:t>to </a:t>
            </a:r>
            <a:br>
              <a:rPr lang="en-US" sz="4800" dirty="0">
                <a:solidFill>
                  <a:schemeClr val="accent1">
                    <a:lumMod val="50000"/>
                  </a:schemeClr>
                </a:solidFill>
              </a:rPr>
            </a:br>
            <a:r>
              <a:rPr lang="en-US" sz="4800" dirty="0">
                <a:solidFill>
                  <a:schemeClr val="accent1">
                    <a:lumMod val="50000"/>
                  </a:schemeClr>
                </a:solidFill>
              </a:rPr>
              <a:t>ASSESS LARGE-SCALE MICROPLASTIC DISTRIBUTIONS</a:t>
            </a:r>
          </a:p>
        </p:txBody>
      </p:sp>
      <p:sp>
        <p:nvSpPr>
          <p:cNvPr id="6" name="Text Placeholder 2"/>
          <p:cNvSpPr txBox="1">
            <a:spLocks/>
          </p:cNvSpPr>
          <p:nvPr/>
        </p:nvSpPr>
        <p:spPr>
          <a:xfrm>
            <a:off x="715848" y="4538157"/>
            <a:ext cx="7545502" cy="375699"/>
          </a:xfrm>
          <a:prstGeom prst="rect">
            <a:avLst/>
          </a:prstGeom>
        </p:spPr>
        <p:txBody>
          <a:bodyPr vert="horz" lIns="91440" tIns="45720" rIns="91440" bIns="45720" rtlCol="0">
            <a:noAutofit/>
          </a:bodyPr>
          <a:lstStyle>
            <a:lvl1pPr marL="0" indent="0" algn="ctr" defTabSz="685800" rtl="0" eaLnBrk="1" latinLnBrk="0" hangingPunct="1">
              <a:lnSpc>
                <a:spcPct val="112000"/>
              </a:lnSpc>
              <a:spcBef>
                <a:spcPts val="0"/>
              </a:spcBef>
              <a:spcAft>
                <a:spcPts val="0"/>
              </a:spcAft>
              <a:buFont typeface="Franklin Gothic Book" panose="020B0503020102020204" pitchFamily="34" charset="0"/>
              <a:buNone/>
              <a:defRPr sz="1800" kern="1200" baseline="0">
                <a:solidFill>
                  <a:schemeClr val="bg2"/>
                </a:solidFill>
                <a:latin typeface="+mn-lt"/>
                <a:ea typeface="+mn-ea"/>
                <a:cs typeface="+mn-cs"/>
              </a:defRPr>
            </a:lvl1pPr>
            <a:lvl2pPr marL="342900" indent="0" algn="ctr" defTabSz="685800" rtl="0" eaLnBrk="1" latinLnBrk="0" hangingPunct="1">
              <a:lnSpc>
                <a:spcPct val="94000"/>
              </a:lnSpc>
              <a:spcBef>
                <a:spcPts val="500"/>
              </a:spcBef>
              <a:spcAft>
                <a:spcPts val="200"/>
              </a:spcAft>
              <a:buFont typeface="Franklin Gothic Book" panose="020B0503020102020204" pitchFamily="34" charset="0"/>
              <a:buNone/>
              <a:defRPr sz="1500" i="1" kern="1200" baseline="0">
                <a:solidFill>
                  <a:schemeClr val="tx2"/>
                </a:solidFill>
                <a:latin typeface="+mn-lt"/>
                <a:ea typeface="+mn-ea"/>
                <a:cs typeface="+mn-cs"/>
              </a:defRPr>
            </a:lvl2pPr>
            <a:lvl3pPr marL="685800" indent="0" algn="ctr" defTabSz="685800" rtl="0" eaLnBrk="1" latinLnBrk="0" hangingPunct="1">
              <a:lnSpc>
                <a:spcPct val="94000"/>
              </a:lnSpc>
              <a:spcBef>
                <a:spcPts val="500"/>
              </a:spcBef>
              <a:spcAft>
                <a:spcPts val="200"/>
              </a:spcAft>
              <a:buFont typeface="Franklin Gothic Book" panose="020B0503020102020204" pitchFamily="34" charset="0"/>
              <a:buNone/>
              <a:defRPr sz="1350" kern="1200" baseline="0">
                <a:solidFill>
                  <a:schemeClr val="tx2"/>
                </a:solidFill>
                <a:latin typeface="+mn-lt"/>
                <a:ea typeface="+mn-ea"/>
                <a:cs typeface="+mn-cs"/>
              </a:defRPr>
            </a:lvl3pPr>
            <a:lvl4pPr marL="1028700" indent="0" algn="ctr" defTabSz="685800" rtl="0" eaLnBrk="1" latinLnBrk="0" hangingPunct="1">
              <a:lnSpc>
                <a:spcPct val="94000"/>
              </a:lnSpc>
              <a:spcBef>
                <a:spcPts val="500"/>
              </a:spcBef>
              <a:spcAft>
                <a:spcPts val="200"/>
              </a:spcAft>
              <a:buFont typeface="Franklin Gothic Book" panose="020B0503020102020204" pitchFamily="34" charset="0"/>
              <a:buNone/>
              <a:defRPr sz="1200" i="1" kern="1200" baseline="0">
                <a:solidFill>
                  <a:schemeClr val="tx2"/>
                </a:solidFill>
                <a:latin typeface="+mn-lt"/>
                <a:ea typeface="+mn-ea"/>
                <a:cs typeface="+mn-cs"/>
              </a:defRPr>
            </a:lvl4pPr>
            <a:lvl5pPr marL="1371600" indent="0" algn="ctr" defTabSz="6858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5pPr>
            <a:lvl6pPr marL="1714500" indent="0" algn="ctr" defTabSz="685800" rtl="0" eaLnBrk="1" latinLnBrk="0" hangingPunct="1">
              <a:lnSpc>
                <a:spcPct val="94000"/>
              </a:lnSpc>
              <a:spcBef>
                <a:spcPts val="500"/>
              </a:spcBef>
              <a:spcAft>
                <a:spcPts val="200"/>
              </a:spcAft>
              <a:buFont typeface="Franklin Gothic Book" panose="020B0503020102020204" pitchFamily="34" charset="0"/>
              <a:buNone/>
              <a:defRPr sz="1200" i="1" kern="1200" baseline="0">
                <a:solidFill>
                  <a:schemeClr val="tx2"/>
                </a:solidFill>
                <a:latin typeface="+mn-lt"/>
                <a:ea typeface="+mn-ea"/>
                <a:cs typeface="+mn-cs"/>
              </a:defRPr>
            </a:lvl6pPr>
            <a:lvl7pPr marL="2057400" indent="0" algn="ctr" defTabSz="6858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7pPr>
            <a:lvl8pPr marL="2400300" indent="0" algn="ctr" defTabSz="685800" rtl="0" eaLnBrk="1" latinLnBrk="0" hangingPunct="1">
              <a:lnSpc>
                <a:spcPct val="94000"/>
              </a:lnSpc>
              <a:spcBef>
                <a:spcPts val="500"/>
              </a:spcBef>
              <a:spcAft>
                <a:spcPts val="200"/>
              </a:spcAft>
              <a:buFont typeface="Franklin Gothic Book" panose="020B0503020102020204" pitchFamily="34" charset="0"/>
              <a:buNone/>
              <a:defRPr sz="1200" i="1" kern="1200" baseline="0">
                <a:solidFill>
                  <a:schemeClr val="tx2"/>
                </a:solidFill>
                <a:latin typeface="+mn-lt"/>
                <a:ea typeface="+mn-ea"/>
                <a:cs typeface="+mn-cs"/>
              </a:defRPr>
            </a:lvl8pPr>
            <a:lvl9pPr marL="2743200" indent="0" algn="ctr" defTabSz="6858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9pPr>
          </a:lstStyle>
          <a:p>
            <a:r>
              <a:rPr lang="en-US" b="1" dirty="0">
                <a:solidFill>
                  <a:schemeClr val="accent1">
                    <a:lumMod val="50000"/>
                  </a:schemeClr>
                </a:solidFill>
              </a:rPr>
              <a:t>Mandy Sartain </a:t>
            </a:r>
            <a:r>
              <a:rPr lang="en-US" sz="1600" dirty="0">
                <a:solidFill>
                  <a:schemeClr val="accent1">
                    <a:lumMod val="50000"/>
                  </a:schemeClr>
                </a:solidFill>
              </a:rPr>
              <a:t>Extension Program Assistant &amp; Marine Debris Specialist</a:t>
            </a:r>
          </a:p>
        </p:txBody>
      </p:sp>
      <p:sp>
        <p:nvSpPr>
          <p:cNvPr id="7" name="Text Placeholder 2"/>
          <p:cNvSpPr txBox="1">
            <a:spLocks/>
          </p:cNvSpPr>
          <p:nvPr/>
        </p:nvSpPr>
        <p:spPr>
          <a:xfrm>
            <a:off x="715848" y="5220992"/>
            <a:ext cx="7917164" cy="380281"/>
          </a:xfrm>
          <a:prstGeom prst="rect">
            <a:avLst/>
          </a:prstGeom>
        </p:spPr>
        <p:txBody>
          <a:bodyPr vert="horz" lIns="91440" tIns="45720" rIns="91440" bIns="45720" rtlCol="0">
            <a:noAutofit/>
          </a:bodyPr>
          <a:lstStyle>
            <a:lvl1pPr marL="0" indent="0" algn="ctr" defTabSz="685800" rtl="0" eaLnBrk="1" latinLnBrk="0" hangingPunct="1">
              <a:lnSpc>
                <a:spcPct val="112000"/>
              </a:lnSpc>
              <a:spcBef>
                <a:spcPts val="0"/>
              </a:spcBef>
              <a:spcAft>
                <a:spcPts val="0"/>
              </a:spcAft>
              <a:buFont typeface="Franklin Gothic Book" panose="020B0503020102020204" pitchFamily="34" charset="0"/>
              <a:buNone/>
              <a:defRPr sz="1800" kern="1200" baseline="0">
                <a:solidFill>
                  <a:schemeClr val="bg2"/>
                </a:solidFill>
                <a:latin typeface="+mn-lt"/>
                <a:ea typeface="+mn-ea"/>
                <a:cs typeface="+mn-cs"/>
              </a:defRPr>
            </a:lvl1pPr>
            <a:lvl2pPr marL="342900" indent="0" algn="ctr" defTabSz="685800" rtl="0" eaLnBrk="1" latinLnBrk="0" hangingPunct="1">
              <a:lnSpc>
                <a:spcPct val="94000"/>
              </a:lnSpc>
              <a:spcBef>
                <a:spcPts val="500"/>
              </a:spcBef>
              <a:spcAft>
                <a:spcPts val="200"/>
              </a:spcAft>
              <a:buFont typeface="Franklin Gothic Book" panose="020B0503020102020204" pitchFamily="34" charset="0"/>
              <a:buNone/>
              <a:defRPr sz="1500" i="1" kern="1200" baseline="0">
                <a:solidFill>
                  <a:schemeClr val="tx2"/>
                </a:solidFill>
                <a:latin typeface="+mn-lt"/>
                <a:ea typeface="+mn-ea"/>
                <a:cs typeface="+mn-cs"/>
              </a:defRPr>
            </a:lvl2pPr>
            <a:lvl3pPr marL="685800" indent="0" algn="ctr" defTabSz="685800" rtl="0" eaLnBrk="1" latinLnBrk="0" hangingPunct="1">
              <a:lnSpc>
                <a:spcPct val="94000"/>
              </a:lnSpc>
              <a:spcBef>
                <a:spcPts val="500"/>
              </a:spcBef>
              <a:spcAft>
                <a:spcPts val="200"/>
              </a:spcAft>
              <a:buFont typeface="Franklin Gothic Book" panose="020B0503020102020204" pitchFamily="34" charset="0"/>
              <a:buNone/>
              <a:defRPr sz="1350" kern="1200" baseline="0">
                <a:solidFill>
                  <a:schemeClr val="tx2"/>
                </a:solidFill>
                <a:latin typeface="+mn-lt"/>
                <a:ea typeface="+mn-ea"/>
                <a:cs typeface="+mn-cs"/>
              </a:defRPr>
            </a:lvl3pPr>
            <a:lvl4pPr marL="1028700" indent="0" algn="ctr" defTabSz="685800" rtl="0" eaLnBrk="1" latinLnBrk="0" hangingPunct="1">
              <a:lnSpc>
                <a:spcPct val="94000"/>
              </a:lnSpc>
              <a:spcBef>
                <a:spcPts val="500"/>
              </a:spcBef>
              <a:spcAft>
                <a:spcPts val="200"/>
              </a:spcAft>
              <a:buFont typeface="Franklin Gothic Book" panose="020B0503020102020204" pitchFamily="34" charset="0"/>
              <a:buNone/>
              <a:defRPr sz="1200" i="1" kern="1200" baseline="0">
                <a:solidFill>
                  <a:schemeClr val="tx2"/>
                </a:solidFill>
                <a:latin typeface="+mn-lt"/>
                <a:ea typeface="+mn-ea"/>
                <a:cs typeface="+mn-cs"/>
              </a:defRPr>
            </a:lvl4pPr>
            <a:lvl5pPr marL="1371600" indent="0" algn="ctr" defTabSz="6858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5pPr>
            <a:lvl6pPr marL="1714500" indent="0" algn="ctr" defTabSz="685800" rtl="0" eaLnBrk="1" latinLnBrk="0" hangingPunct="1">
              <a:lnSpc>
                <a:spcPct val="94000"/>
              </a:lnSpc>
              <a:spcBef>
                <a:spcPts val="500"/>
              </a:spcBef>
              <a:spcAft>
                <a:spcPts val="200"/>
              </a:spcAft>
              <a:buFont typeface="Franklin Gothic Book" panose="020B0503020102020204" pitchFamily="34" charset="0"/>
              <a:buNone/>
              <a:defRPr sz="1200" i="1" kern="1200" baseline="0">
                <a:solidFill>
                  <a:schemeClr val="tx2"/>
                </a:solidFill>
                <a:latin typeface="+mn-lt"/>
                <a:ea typeface="+mn-ea"/>
                <a:cs typeface="+mn-cs"/>
              </a:defRPr>
            </a:lvl6pPr>
            <a:lvl7pPr marL="2057400" indent="0" algn="ctr" defTabSz="6858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7pPr>
            <a:lvl8pPr marL="2400300" indent="0" algn="ctr" defTabSz="685800" rtl="0" eaLnBrk="1" latinLnBrk="0" hangingPunct="1">
              <a:lnSpc>
                <a:spcPct val="94000"/>
              </a:lnSpc>
              <a:spcBef>
                <a:spcPts val="500"/>
              </a:spcBef>
              <a:spcAft>
                <a:spcPts val="200"/>
              </a:spcAft>
              <a:buFont typeface="Franklin Gothic Book" panose="020B0503020102020204" pitchFamily="34" charset="0"/>
              <a:buNone/>
              <a:defRPr sz="1200" i="1" kern="1200" baseline="0">
                <a:solidFill>
                  <a:schemeClr val="tx2"/>
                </a:solidFill>
                <a:latin typeface="+mn-lt"/>
                <a:ea typeface="+mn-ea"/>
                <a:cs typeface="+mn-cs"/>
              </a:defRPr>
            </a:lvl8pPr>
            <a:lvl9pPr marL="2743200" indent="0" algn="ctr" defTabSz="6858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9pPr>
          </a:lstStyle>
          <a:p>
            <a:r>
              <a:rPr lang="en-US" b="1" dirty="0">
                <a:solidFill>
                  <a:schemeClr val="accent1">
                    <a:lumMod val="50000"/>
                  </a:schemeClr>
                </a:solidFill>
              </a:rPr>
              <a:t>Eric Sparks </a:t>
            </a:r>
            <a:r>
              <a:rPr lang="en-US" sz="1600" dirty="0">
                <a:solidFill>
                  <a:schemeClr val="accent1">
                    <a:lumMod val="50000"/>
                  </a:schemeClr>
                </a:solidFill>
              </a:rPr>
              <a:t>Assistant Extension Professor &amp; Coastal Ecology Specialist</a:t>
            </a:r>
          </a:p>
        </p:txBody>
      </p:sp>
      <p:sp>
        <p:nvSpPr>
          <p:cNvPr id="8" name="Text Placeholder 2"/>
          <p:cNvSpPr txBox="1">
            <a:spLocks/>
          </p:cNvSpPr>
          <p:nvPr/>
        </p:nvSpPr>
        <p:spPr>
          <a:xfrm>
            <a:off x="715848" y="4888095"/>
            <a:ext cx="7917164" cy="380281"/>
          </a:xfrm>
          <a:prstGeom prst="rect">
            <a:avLst/>
          </a:prstGeom>
        </p:spPr>
        <p:txBody>
          <a:bodyPr vert="horz" lIns="91440" tIns="45720" rIns="91440" bIns="45720" rtlCol="0">
            <a:noAutofit/>
          </a:bodyPr>
          <a:lstStyle>
            <a:lvl1pPr marL="0" indent="0" algn="ctr" defTabSz="685800" rtl="0" eaLnBrk="1" latinLnBrk="0" hangingPunct="1">
              <a:lnSpc>
                <a:spcPct val="112000"/>
              </a:lnSpc>
              <a:spcBef>
                <a:spcPts val="0"/>
              </a:spcBef>
              <a:spcAft>
                <a:spcPts val="0"/>
              </a:spcAft>
              <a:buFont typeface="Franklin Gothic Book" panose="020B0503020102020204" pitchFamily="34" charset="0"/>
              <a:buNone/>
              <a:defRPr sz="1800" kern="1200" baseline="0">
                <a:solidFill>
                  <a:schemeClr val="bg2"/>
                </a:solidFill>
                <a:latin typeface="+mn-lt"/>
                <a:ea typeface="+mn-ea"/>
                <a:cs typeface="+mn-cs"/>
              </a:defRPr>
            </a:lvl1pPr>
            <a:lvl2pPr marL="342900" indent="0" algn="ctr" defTabSz="685800" rtl="0" eaLnBrk="1" latinLnBrk="0" hangingPunct="1">
              <a:lnSpc>
                <a:spcPct val="94000"/>
              </a:lnSpc>
              <a:spcBef>
                <a:spcPts val="500"/>
              </a:spcBef>
              <a:spcAft>
                <a:spcPts val="200"/>
              </a:spcAft>
              <a:buFont typeface="Franklin Gothic Book" panose="020B0503020102020204" pitchFamily="34" charset="0"/>
              <a:buNone/>
              <a:defRPr sz="1500" i="1" kern="1200" baseline="0">
                <a:solidFill>
                  <a:schemeClr val="tx2"/>
                </a:solidFill>
                <a:latin typeface="+mn-lt"/>
                <a:ea typeface="+mn-ea"/>
                <a:cs typeface="+mn-cs"/>
              </a:defRPr>
            </a:lvl2pPr>
            <a:lvl3pPr marL="685800" indent="0" algn="ctr" defTabSz="685800" rtl="0" eaLnBrk="1" latinLnBrk="0" hangingPunct="1">
              <a:lnSpc>
                <a:spcPct val="94000"/>
              </a:lnSpc>
              <a:spcBef>
                <a:spcPts val="500"/>
              </a:spcBef>
              <a:spcAft>
                <a:spcPts val="200"/>
              </a:spcAft>
              <a:buFont typeface="Franklin Gothic Book" panose="020B0503020102020204" pitchFamily="34" charset="0"/>
              <a:buNone/>
              <a:defRPr sz="1350" kern="1200" baseline="0">
                <a:solidFill>
                  <a:schemeClr val="tx2"/>
                </a:solidFill>
                <a:latin typeface="+mn-lt"/>
                <a:ea typeface="+mn-ea"/>
                <a:cs typeface="+mn-cs"/>
              </a:defRPr>
            </a:lvl3pPr>
            <a:lvl4pPr marL="1028700" indent="0" algn="ctr" defTabSz="685800" rtl="0" eaLnBrk="1" latinLnBrk="0" hangingPunct="1">
              <a:lnSpc>
                <a:spcPct val="94000"/>
              </a:lnSpc>
              <a:spcBef>
                <a:spcPts val="500"/>
              </a:spcBef>
              <a:spcAft>
                <a:spcPts val="200"/>
              </a:spcAft>
              <a:buFont typeface="Franklin Gothic Book" panose="020B0503020102020204" pitchFamily="34" charset="0"/>
              <a:buNone/>
              <a:defRPr sz="1200" i="1" kern="1200" baseline="0">
                <a:solidFill>
                  <a:schemeClr val="tx2"/>
                </a:solidFill>
                <a:latin typeface="+mn-lt"/>
                <a:ea typeface="+mn-ea"/>
                <a:cs typeface="+mn-cs"/>
              </a:defRPr>
            </a:lvl4pPr>
            <a:lvl5pPr marL="1371600" indent="0" algn="ctr" defTabSz="6858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5pPr>
            <a:lvl6pPr marL="1714500" indent="0" algn="ctr" defTabSz="685800" rtl="0" eaLnBrk="1" latinLnBrk="0" hangingPunct="1">
              <a:lnSpc>
                <a:spcPct val="94000"/>
              </a:lnSpc>
              <a:spcBef>
                <a:spcPts val="500"/>
              </a:spcBef>
              <a:spcAft>
                <a:spcPts val="200"/>
              </a:spcAft>
              <a:buFont typeface="Franklin Gothic Book" panose="020B0503020102020204" pitchFamily="34" charset="0"/>
              <a:buNone/>
              <a:defRPr sz="1200" i="1" kern="1200" baseline="0">
                <a:solidFill>
                  <a:schemeClr val="tx2"/>
                </a:solidFill>
                <a:latin typeface="+mn-lt"/>
                <a:ea typeface="+mn-ea"/>
                <a:cs typeface="+mn-cs"/>
              </a:defRPr>
            </a:lvl6pPr>
            <a:lvl7pPr marL="2057400" indent="0" algn="ctr" defTabSz="6858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7pPr>
            <a:lvl8pPr marL="2400300" indent="0" algn="ctr" defTabSz="685800" rtl="0" eaLnBrk="1" latinLnBrk="0" hangingPunct="1">
              <a:lnSpc>
                <a:spcPct val="94000"/>
              </a:lnSpc>
              <a:spcBef>
                <a:spcPts val="500"/>
              </a:spcBef>
              <a:spcAft>
                <a:spcPts val="200"/>
              </a:spcAft>
              <a:buFont typeface="Franklin Gothic Book" panose="020B0503020102020204" pitchFamily="34" charset="0"/>
              <a:buNone/>
              <a:defRPr sz="1200" i="1" kern="1200" baseline="0">
                <a:solidFill>
                  <a:schemeClr val="tx2"/>
                </a:solidFill>
                <a:latin typeface="+mn-lt"/>
                <a:ea typeface="+mn-ea"/>
                <a:cs typeface="+mn-cs"/>
              </a:defRPr>
            </a:lvl8pPr>
            <a:lvl9pPr marL="2743200" indent="0" algn="ctr" defTabSz="6858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9pPr>
          </a:lstStyle>
          <a:p>
            <a:r>
              <a:rPr lang="en-US" b="1" dirty="0">
                <a:solidFill>
                  <a:schemeClr val="accent1">
                    <a:lumMod val="50000"/>
                  </a:schemeClr>
                </a:solidFill>
              </a:rPr>
              <a:t>Caitlin Wessel </a:t>
            </a:r>
            <a:r>
              <a:rPr lang="en-US" sz="1600" dirty="0">
                <a:solidFill>
                  <a:schemeClr val="accent1">
                    <a:lumMod val="50000"/>
                  </a:schemeClr>
                </a:solidFill>
              </a:rPr>
              <a:t>NOAA Marine Debris</a:t>
            </a:r>
          </a:p>
          <a:p>
            <a:endParaRPr lang="en-US" dirty="0">
              <a:solidFill>
                <a:schemeClr val="accent1">
                  <a:lumMod val="50000"/>
                </a:schemeClr>
              </a:solidFill>
            </a:endParaRPr>
          </a:p>
        </p:txBody>
      </p:sp>
      <p:pic>
        <p:nvPicPr>
          <p:cNvPr id="9" name="Picture 8"/>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374990" y="5838654"/>
            <a:ext cx="1540074" cy="822677"/>
          </a:xfrm>
          <a:prstGeom prst="rect">
            <a:avLst/>
          </a:prstGeom>
        </p:spPr>
      </p:pic>
      <p:pic>
        <p:nvPicPr>
          <p:cNvPr id="10" name="Picture 9"/>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7547198" y="5726875"/>
            <a:ext cx="1296444" cy="90972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8723" y="5696403"/>
            <a:ext cx="1026045" cy="1057589"/>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438" y="5681298"/>
            <a:ext cx="1069978" cy="1072694"/>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10544" t="7799" r="8112" b="10188"/>
          <a:stretch/>
        </p:blipFill>
        <p:spPr>
          <a:xfrm>
            <a:off x="3174520" y="2320764"/>
            <a:ext cx="2794960" cy="2113472"/>
          </a:xfrm>
          <a:prstGeom prst="rect">
            <a:avLst/>
          </a:prstGeom>
          <a:effectLst>
            <a:outerShdw blurRad="50800" dist="38100" dir="5400000" algn="t" rotWithShape="0">
              <a:prstClr val="black">
                <a:alpha val="40000"/>
              </a:prstClr>
            </a:outerShdw>
          </a:effectLst>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079" y="2313675"/>
            <a:ext cx="2816177" cy="2112133"/>
          </a:xfrm>
          <a:prstGeom prst="rect">
            <a:avLst/>
          </a:prstGeom>
          <a:effectLst>
            <a:outerShdw blurRad="50800" dist="38100" dir="8100000" algn="tr" rotWithShape="0">
              <a:prstClr val="black">
                <a:alpha val="40000"/>
              </a:prstClr>
            </a:outerShdw>
          </a:effectLst>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55744" y="2310004"/>
            <a:ext cx="2821072" cy="21158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74836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9533"/>
            <a:ext cx="9143999" cy="854814"/>
          </a:xfrm>
          <a:solidFill>
            <a:srgbClr val="FFFFFF"/>
          </a:solidFill>
          <a:ln>
            <a:noFill/>
          </a:ln>
        </p:spPr>
        <p:txBody>
          <a:bodyPr/>
          <a:lstStyle/>
          <a:p>
            <a:r>
              <a:rPr lang="en-US" dirty="0">
                <a:solidFill>
                  <a:schemeClr val="accent1">
                    <a:lumMod val="50000"/>
                  </a:schemeClr>
                </a:solidFill>
              </a:rPr>
              <a:t>Project Goals:</a:t>
            </a:r>
          </a:p>
        </p:txBody>
      </p:sp>
      <p:sp>
        <p:nvSpPr>
          <p:cNvPr id="3" name="Content Placeholder 2"/>
          <p:cNvSpPr>
            <a:spLocks noGrp="1"/>
          </p:cNvSpPr>
          <p:nvPr>
            <p:ph idx="1"/>
          </p:nvPr>
        </p:nvSpPr>
        <p:spPr>
          <a:xfrm>
            <a:off x="539352" y="1854922"/>
            <a:ext cx="8065294" cy="2667415"/>
          </a:xfrm>
        </p:spPr>
        <p:txBody>
          <a:bodyPr/>
          <a:lstStyle/>
          <a:p>
            <a:pPr marL="457200" indent="-457200">
              <a:buFont typeface="+mj-lt"/>
              <a:buAutoNum type="arabicPeriod"/>
            </a:pPr>
            <a:r>
              <a:rPr lang="en-US" dirty="0">
                <a:solidFill>
                  <a:srgbClr val="002060"/>
                </a:solidFill>
              </a:rPr>
              <a:t>Increase awareness of the microplastic marine debris issues by connecting with and involving the public.</a:t>
            </a:r>
          </a:p>
          <a:p>
            <a:pPr marL="457200" indent="-457200">
              <a:buFont typeface="+mj-lt"/>
              <a:buAutoNum type="arabicPeriod"/>
            </a:pPr>
            <a:r>
              <a:rPr lang="en-US" dirty="0">
                <a:solidFill>
                  <a:srgbClr val="002060"/>
                </a:solidFill>
              </a:rPr>
              <a:t>Develop educational materials to be distributed by project partners and trained citizen scientists to advance community environmental literacy.</a:t>
            </a:r>
          </a:p>
          <a:p>
            <a:pPr marL="457200" indent="-457200">
              <a:buFont typeface="+mj-lt"/>
              <a:buAutoNum type="arabicPeriod"/>
            </a:pPr>
            <a:r>
              <a:rPr lang="en-US" dirty="0">
                <a:solidFill>
                  <a:srgbClr val="002060"/>
                </a:solidFill>
              </a:rPr>
              <a:t>Acquire estimated microplastic abundance in the Northern Gulf of Mexico. </a:t>
            </a:r>
          </a:p>
        </p:txBody>
      </p:sp>
      <p:grpSp>
        <p:nvGrpSpPr>
          <p:cNvPr id="5" name="Group 4"/>
          <p:cNvGrpSpPr/>
          <p:nvPr/>
        </p:nvGrpSpPr>
        <p:grpSpPr>
          <a:xfrm>
            <a:off x="1224411" y="4648276"/>
            <a:ext cx="2816895" cy="1921507"/>
            <a:chOff x="2067337" y="2816174"/>
            <a:chExt cx="4829992" cy="3085548"/>
          </a:xfrm>
        </p:grpSpPr>
        <p:pic>
          <p:nvPicPr>
            <p:cNvPr id="6" name="Picture 2" descr="Image result for gulf of mexic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005" t="8914" r="2034" b="15038"/>
            <a:stretch/>
          </p:blipFill>
          <p:spPr bwMode="auto">
            <a:xfrm>
              <a:off x="2067337" y="2816174"/>
              <a:ext cx="4829992" cy="30855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4013561" y="3037806"/>
              <a:ext cx="1116876" cy="2693533"/>
            </a:xfrm>
            <a:prstGeom prst="rect">
              <a:avLst/>
            </a:prstGeom>
            <a:noFill/>
          </p:spPr>
          <p:txBody>
            <a:bodyPr wrap="square" rtlCol="0">
              <a:spAutoFit/>
            </a:bodyPr>
            <a:lstStyle/>
            <a:p>
              <a:r>
                <a:rPr lang="en-US" sz="10300" dirty="0"/>
                <a:t>?</a:t>
              </a:r>
            </a:p>
          </p:txBody>
        </p:sp>
      </p:gr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6361" y="4654318"/>
            <a:ext cx="2588028" cy="1941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6715973" y="6364823"/>
            <a:ext cx="1048416" cy="230832"/>
          </a:xfrm>
          <a:prstGeom prst="rect">
            <a:avLst/>
          </a:prstGeom>
          <a:noFill/>
        </p:spPr>
        <p:txBody>
          <a:bodyPr wrap="square" rtlCol="0">
            <a:spAutoFit/>
          </a:bodyPr>
          <a:lstStyle/>
          <a:p>
            <a:r>
              <a:rPr lang="en-US" sz="900" dirty="0">
                <a:solidFill>
                  <a:schemeClr val="bg1"/>
                </a:solidFill>
              </a:rPr>
              <a:t>Nature’s Academy</a:t>
            </a:r>
          </a:p>
        </p:txBody>
      </p:sp>
    </p:spTree>
    <p:extLst>
      <p:ext uri="{BB962C8B-B14F-4D97-AF65-F5344CB8AC3E}">
        <p14:creationId xmlns:p14="http://schemas.microsoft.com/office/powerpoint/2010/main" val="4275647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598" y="5720591"/>
            <a:ext cx="3843542" cy="613283"/>
          </a:xfrm>
        </p:spPr>
        <p:txBody>
          <a:bodyPr>
            <a:normAutofit fontScale="90000"/>
          </a:bodyPr>
          <a:lstStyle/>
          <a:p>
            <a:pPr algn="ctr"/>
            <a:r>
              <a:rPr lang="en-US" dirty="0"/>
              <a:t>Microplastic Sampling and Processing Guidebook</a:t>
            </a:r>
          </a:p>
        </p:txBody>
      </p:sp>
      <p:sp>
        <p:nvSpPr>
          <p:cNvPr id="8" name="Picture Placeholder 7"/>
          <p:cNvSpPr>
            <a:spLocks noGrp="1"/>
          </p:cNvSpPr>
          <p:nvPr>
            <p:ph type="pic" idx="1"/>
          </p:nvPr>
        </p:nvSpPr>
        <p:spPr/>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148" y="255671"/>
            <a:ext cx="3368442" cy="4826313"/>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1914" y="259023"/>
            <a:ext cx="3713762" cy="4822961"/>
          </a:xfrm>
          <a:prstGeom prst="rect">
            <a:avLst/>
          </a:prstGeom>
        </p:spPr>
      </p:pic>
      <p:sp>
        <p:nvSpPr>
          <p:cNvPr id="16" name="Title 1"/>
          <p:cNvSpPr txBox="1">
            <a:spLocks/>
          </p:cNvSpPr>
          <p:nvPr/>
        </p:nvSpPr>
        <p:spPr>
          <a:xfrm>
            <a:off x="4728241" y="5720591"/>
            <a:ext cx="3843542" cy="613283"/>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85000"/>
              </a:lnSpc>
              <a:spcBef>
                <a:spcPct val="0"/>
              </a:spcBef>
              <a:buNone/>
              <a:defRPr sz="2800" b="0" kern="1200" spc="-120" baseline="0">
                <a:solidFill>
                  <a:srgbClr val="FFFFFF"/>
                </a:solidFill>
                <a:latin typeface="+mj-lt"/>
                <a:ea typeface="+mj-ea"/>
                <a:cs typeface="+mj-cs"/>
              </a:defRPr>
            </a:lvl1pPr>
          </a:lstStyle>
          <a:p>
            <a:pPr algn="ctr"/>
            <a:r>
              <a:rPr lang="en-US" dirty="0"/>
              <a:t>Assembling the Density Separator Guidebook </a:t>
            </a:r>
          </a:p>
        </p:txBody>
      </p:sp>
    </p:spTree>
    <p:extLst>
      <p:ext uri="{BB962C8B-B14F-4D97-AF65-F5344CB8AC3E}">
        <p14:creationId xmlns:p14="http://schemas.microsoft.com/office/powerpoint/2010/main" val="2056216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836761"/>
            <a:ext cx="9144000" cy="893579"/>
          </a:xfrm>
          <a:prstGeom prst="rect">
            <a:avLst/>
          </a:prstGeom>
          <a:solidFill>
            <a:schemeClr val="bg1"/>
          </a:solidFill>
          <a:ln>
            <a:noFill/>
          </a:ln>
        </p:spPr>
        <p:txBody>
          <a:bodyPr vert="horz" lIns="91440" tIns="45720" rIns="91440" bIns="45720" rtlCol="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None/>
            </a:pPr>
            <a:r>
              <a:rPr lang="en-US" sz="5400" b="1" dirty="0"/>
              <a:t>SEDIMENT</a:t>
            </a:r>
            <a:r>
              <a:rPr lang="en-US" sz="4000" b="1" dirty="0"/>
              <a:t> </a:t>
            </a:r>
            <a:r>
              <a:rPr lang="en-US" sz="3200" dirty="0"/>
              <a:t>&amp; </a:t>
            </a:r>
            <a:r>
              <a:rPr lang="en-US" sz="5400" b="1" dirty="0"/>
              <a:t>WATER</a:t>
            </a:r>
            <a:r>
              <a:rPr lang="en-US" sz="4000" b="1" dirty="0"/>
              <a: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77" y="2876910"/>
            <a:ext cx="3209027" cy="2406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6195" y="2514601"/>
            <a:ext cx="3152757" cy="27690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196086" y="2875832"/>
            <a:ext cx="2751827" cy="20638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06587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538493"/>
            <a:ext cx="9144000" cy="854074"/>
          </a:xfrm>
          <a:prstGeom prst="rect">
            <a:avLst/>
          </a:prstGeom>
          <a:solidFill>
            <a:schemeClr val="bg1"/>
          </a:solidFill>
          <a:ln>
            <a:noFill/>
          </a:ln>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a:solidFill>
                  <a:schemeClr val="accent6">
                    <a:lumMod val="50000"/>
                  </a:schemeClr>
                </a:solidFill>
              </a:rPr>
              <a:t>Collecting Sediment Samples</a:t>
            </a:r>
          </a:p>
        </p:txBody>
      </p:sp>
      <p:sp>
        <p:nvSpPr>
          <p:cNvPr id="3" name="Content Placeholder 2"/>
          <p:cNvSpPr txBox="1">
            <a:spLocks/>
          </p:cNvSpPr>
          <p:nvPr/>
        </p:nvSpPr>
        <p:spPr>
          <a:xfrm>
            <a:off x="628649" y="1534938"/>
            <a:ext cx="8031773" cy="2899039"/>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solidFill>
                  <a:schemeClr val="accent6">
                    <a:lumMod val="50000"/>
                  </a:schemeClr>
                </a:solidFill>
              </a:rPr>
              <a:t>Collected at high, high tide line (wrack line).</a:t>
            </a:r>
          </a:p>
          <a:p>
            <a:r>
              <a:rPr lang="en-US" sz="2400" dirty="0">
                <a:solidFill>
                  <a:schemeClr val="accent6">
                    <a:lumMod val="50000"/>
                  </a:schemeClr>
                </a:solidFill>
              </a:rPr>
              <a:t>Top 3 centimeters of sand within a 0.25m</a:t>
            </a:r>
            <a:r>
              <a:rPr lang="en-US" sz="2400" baseline="30000" dirty="0">
                <a:solidFill>
                  <a:schemeClr val="accent6">
                    <a:lumMod val="50000"/>
                  </a:schemeClr>
                </a:solidFill>
              </a:rPr>
              <a:t>2</a:t>
            </a:r>
            <a:r>
              <a:rPr lang="en-US" sz="2400" dirty="0">
                <a:solidFill>
                  <a:schemeClr val="accent6">
                    <a:lumMod val="50000"/>
                  </a:schemeClr>
                </a:solidFill>
              </a:rPr>
              <a:t> quadrat is collected.</a:t>
            </a:r>
          </a:p>
          <a:p>
            <a:r>
              <a:rPr lang="en-US" sz="2400" dirty="0">
                <a:solidFill>
                  <a:schemeClr val="accent6">
                    <a:lumMod val="50000"/>
                  </a:schemeClr>
                </a:solidFill>
              </a:rPr>
              <a:t>Pour through 5mm sieve into 5 gallon bucket </a:t>
            </a:r>
          </a:p>
          <a:p>
            <a:r>
              <a:rPr lang="en-US" sz="2400" dirty="0">
                <a:solidFill>
                  <a:schemeClr val="accent6">
                    <a:lumMod val="50000"/>
                  </a:schemeClr>
                </a:solidFill>
              </a:rPr>
              <a:t>Dump sand into a gallon Ziploc bag. Labeled with</a:t>
            </a:r>
            <a:r>
              <a:rPr lang="en-US" sz="1800" dirty="0">
                <a:solidFill>
                  <a:schemeClr val="accent6">
                    <a:lumMod val="50000"/>
                  </a:schemeClr>
                </a:solidFill>
              </a:rPr>
              <a:t> </a:t>
            </a:r>
            <a:r>
              <a:rPr lang="en-US" sz="2400" dirty="0">
                <a:solidFill>
                  <a:schemeClr val="accent6">
                    <a:lumMod val="50000"/>
                  </a:schemeClr>
                </a:solidFill>
              </a:rPr>
              <a:t>sample #, GPS coordinates, date, and time where the sample was collected from.</a:t>
            </a:r>
          </a:p>
          <a:p>
            <a:endParaRPr lang="en-US" sz="2400" dirty="0">
              <a:solidFill>
                <a:schemeClr val="accent6">
                  <a:lumMod val="50000"/>
                </a:schemeClr>
              </a:solidFill>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9495" r="11176"/>
          <a:stretch/>
        </p:blipFill>
        <p:spPr>
          <a:xfrm>
            <a:off x="6223430" y="4494334"/>
            <a:ext cx="2774498" cy="19663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499" y="4494334"/>
            <a:ext cx="2623308" cy="19674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9918" r="9680"/>
          <a:stretch/>
        </p:blipFill>
        <p:spPr>
          <a:xfrm>
            <a:off x="3194550" y="4485103"/>
            <a:ext cx="2634137" cy="19756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20325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538493"/>
            <a:ext cx="9144000" cy="854074"/>
          </a:xfrm>
          <a:prstGeom prst="rect">
            <a:avLst/>
          </a:prstGeom>
          <a:solidFill>
            <a:schemeClr val="bg1"/>
          </a:solidFill>
          <a:ln>
            <a:noFill/>
          </a:ln>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a:solidFill>
                  <a:schemeClr val="accent6">
                    <a:lumMod val="50000"/>
                  </a:schemeClr>
                </a:solidFill>
              </a:rPr>
              <a:t>Collecting Sediment Samples</a:t>
            </a:r>
          </a:p>
        </p:txBody>
      </p:sp>
      <p:sp>
        <p:nvSpPr>
          <p:cNvPr id="3" name="Content Placeholder 2"/>
          <p:cNvSpPr txBox="1">
            <a:spLocks/>
          </p:cNvSpPr>
          <p:nvPr/>
        </p:nvSpPr>
        <p:spPr>
          <a:xfrm>
            <a:off x="628649" y="1534938"/>
            <a:ext cx="8031773" cy="2899039"/>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solidFill>
                  <a:schemeClr val="accent6">
                    <a:lumMod val="50000"/>
                  </a:schemeClr>
                </a:solidFill>
              </a:rPr>
              <a:t>Collected at high, high tide line (wrack line).</a:t>
            </a:r>
          </a:p>
          <a:p>
            <a:r>
              <a:rPr lang="en-US" sz="2400" dirty="0">
                <a:solidFill>
                  <a:schemeClr val="accent6">
                    <a:lumMod val="50000"/>
                  </a:schemeClr>
                </a:solidFill>
              </a:rPr>
              <a:t>Top 3 centimeters of sand within a 0.25m</a:t>
            </a:r>
            <a:r>
              <a:rPr lang="en-US" sz="2400" baseline="30000" dirty="0">
                <a:solidFill>
                  <a:schemeClr val="accent6">
                    <a:lumMod val="50000"/>
                  </a:schemeClr>
                </a:solidFill>
              </a:rPr>
              <a:t>2</a:t>
            </a:r>
            <a:r>
              <a:rPr lang="en-US" sz="2400" dirty="0">
                <a:solidFill>
                  <a:schemeClr val="accent6">
                    <a:lumMod val="50000"/>
                  </a:schemeClr>
                </a:solidFill>
              </a:rPr>
              <a:t> quadrat is collected.</a:t>
            </a:r>
          </a:p>
          <a:p>
            <a:r>
              <a:rPr lang="en-US" sz="2400" dirty="0">
                <a:solidFill>
                  <a:schemeClr val="accent6">
                    <a:lumMod val="50000"/>
                  </a:schemeClr>
                </a:solidFill>
              </a:rPr>
              <a:t>Pour through 5mm sieve into 5 gallon bucket </a:t>
            </a:r>
          </a:p>
          <a:p>
            <a:r>
              <a:rPr lang="en-US" sz="2400" dirty="0">
                <a:solidFill>
                  <a:schemeClr val="accent6">
                    <a:lumMod val="50000"/>
                  </a:schemeClr>
                </a:solidFill>
              </a:rPr>
              <a:t>Dump sand into a gallon Ziploc bag. Labeled with</a:t>
            </a:r>
            <a:r>
              <a:rPr lang="en-US" sz="1800" dirty="0">
                <a:solidFill>
                  <a:schemeClr val="accent6">
                    <a:lumMod val="50000"/>
                  </a:schemeClr>
                </a:solidFill>
              </a:rPr>
              <a:t> </a:t>
            </a:r>
            <a:r>
              <a:rPr lang="en-US" sz="2400" dirty="0">
                <a:solidFill>
                  <a:schemeClr val="accent6">
                    <a:lumMod val="50000"/>
                  </a:schemeClr>
                </a:solidFill>
              </a:rPr>
              <a:t>sample #, GPS coordinates, date, and time where the sample was collected from.</a:t>
            </a:r>
          </a:p>
          <a:p>
            <a:endParaRPr lang="en-US" sz="2400" dirty="0">
              <a:solidFill>
                <a:schemeClr val="accent6">
                  <a:lumMod val="50000"/>
                </a:schemeClr>
              </a:solidFill>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9495" r="11176"/>
          <a:stretch/>
        </p:blipFill>
        <p:spPr>
          <a:xfrm>
            <a:off x="6223430" y="4494334"/>
            <a:ext cx="2774498" cy="19663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499" y="4494334"/>
            <a:ext cx="2623308" cy="19674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9918" r="9680"/>
          <a:stretch/>
        </p:blipFill>
        <p:spPr>
          <a:xfrm>
            <a:off x="3194550" y="4485103"/>
            <a:ext cx="2634137" cy="19756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0" y="0"/>
            <a:ext cx="9144000" cy="6858000"/>
          </a:xfrm>
          <a:prstGeom prst="rect">
            <a:avLst/>
          </a:prstGeom>
          <a:solidFill>
            <a:srgbClr val="A6A6A6">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43000" y="857250"/>
            <a:ext cx="6858000" cy="51435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29809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628650" y="4122290"/>
            <a:ext cx="2447628" cy="18768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239050" y="4133266"/>
            <a:ext cx="2447628" cy="18659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5849449" y="4142791"/>
            <a:ext cx="2447628" cy="18659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Content Placeholder 2"/>
          <p:cNvSpPr txBox="1">
            <a:spLocks/>
          </p:cNvSpPr>
          <p:nvPr/>
        </p:nvSpPr>
        <p:spPr>
          <a:xfrm>
            <a:off x="628650" y="1488571"/>
            <a:ext cx="8102112" cy="4424121"/>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solidFill>
                  <a:schemeClr val="accent6">
                    <a:lumMod val="50000"/>
                  </a:schemeClr>
                </a:solidFill>
              </a:rPr>
              <a:t>1 liter water samples</a:t>
            </a:r>
          </a:p>
          <a:p>
            <a:r>
              <a:rPr lang="en-US" sz="2400" dirty="0">
                <a:solidFill>
                  <a:schemeClr val="accent6">
                    <a:lumMod val="50000"/>
                  </a:schemeClr>
                </a:solidFill>
              </a:rPr>
              <a:t>Surface water</a:t>
            </a:r>
          </a:p>
          <a:p>
            <a:r>
              <a:rPr lang="en-US" sz="2400" dirty="0">
                <a:solidFill>
                  <a:schemeClr val="accent6">
                    <a:lumMod val="50000"/>
                  </a:schemeClr>
                </a:solidFill>
              </a:rPr>
              <a:t>Fill jar completely</a:t>
            </a:r>
          </a:p>
          <a:p>
            <a:r>
              <a:rPr lang="en-US" sz="2400" dirty="0">
                <a:solidFill>
                  <a:schemeClr val="accent6">
                    <a:lumMod val="50000"/>
                  </a:schemeClr>
                </a:solidFill>
              </a:rPr>
              <a:t>Label jar with</a:t>
            </a:r>
            <a:r>
              <a:rPr lang="en-US" sz="1800" dirty="0">
                <a:solidFill>
                  <a:schemeClr val="accent6">
                    <a:lumMod val="50000"/>
                  </a:schemeClr>
                </a:solidFill>
              </a:rPr>
              <a:t> </a:t>
            </a:r>
            <a:r>
              <a:rPr lang="en-US" sz="2400" dirty="0">
                <a:solidFill>
                  <a:schemeClr val="accent6">
                    <a:lumMod val="50000"/>
                  </a:schemeClr>
                </a:solidFill>
              </a:rPr>
              <a:t>sample #, GPS coordinates, date, and time where the sample was collected from.</a:t>
            </a:r>
            <a:endParaRPr lang="en-US" sz="1800" dirty="0">
              <a:solidFill>
                <a:schemeClr val="accent6">
                  <a:lumMod val="50000"/>
                </a:schemeClr>
              </a:solidFill>
            </a:endParaRPr>
          </a:p>
          <a:p>
            <a:endParaRPr lang="en-US" sz="2400" dirty="0">
              <a:solidFill>
                <a:schemeClr val="accent6">
                  <a:lumMod val="50000"/>
                </a:schemeClr>
              </a:solidFill>
            </a:endParaRPr>
          </a:p>
        </p:txBody>
      </p:sp>
      <p:sp>
        <p:nvSpPr>
          <p:cNvPr id="7" name="Title 1"/>
          <p:cNvSpPr txBox="1">
            <a:spLocks/>
          </p:cNvSpPr>
          <p:nvPr/>
        </p:nvSpPr>
        <p:spPr>
          <a:xfrm>
            <a:off x="0" y="538493"/>
            <a:ext cx="9144000" cy="854074"/>
          </a:xfrm>
          <a:prstGeom prst="rect">
            <a:avLst/>
          </a:prstGeom>
          <a:solidFill>
            <a:schemeClr val="bg1"/>
          </a:solidFill>
          <a:ln>
            <a:noFill/>
          </a:ln>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a:solidFill>
                  <a:schemeClr val="accent6">
                    <a:lumMod val="50000"/>
                  </a:schemeClr>
                </a:solidFill>
              </a:rPr>
              <a:t>Collecting Water Samples</a:t>
            </a:r>
          </a:p>
        </p:txBody>
      </p:sp>
      <p:sp>
        <p:nvSpPr>
          <p:cNvPr id="8" name="TextBox 7"/>
          <p:cNvSpPr txBox="1"/>
          <p:nvPr/>
        </p:nvSpPr>
        <p:spPr>
          <a:xfrm>
            <a:off x="7554953" y="6604084"/>
            <a:ext cx="1589047" cy="253916"/>
          </a:xfrm>
          <a:prstGeom prst="rect">
            <a:avLst/>
          </a:prstGeom>
          <a:noFill/>
        </p:spPr>
        <p:txBody>
          <a:bodyPr wrap="square" rtlCol="0">
            <a:spAutoFit/>
          </a:bodyPr>
          <a:lstStyle/>
          <a:p>
            <a:r>
              <a:rPr lang="en-US" sz="1050" dirty="0">
                <a:solidFill>
                  <a:schemeClr val="bg1"/>
                </a:solidFill>
              </a:rPr>
              <a:t>Photos by Caitlin Wessel</a:t>
            </a:r>
          </a:p>
        </p:txBody>
      </p:sp>
    </p:spTree>
    <p:extLst>
      <p:ext uri="{BB962C8B-B14F-4D97-AF65-F5344CB8AC3E}">
        <p14:creationId xmlns:p14="http://schemas.microsoft.com/office/powerpoint/2010/main" val="3413770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0" y="538493"/>
            <a:ext cx="9144000" cy="854074"/>
          </a:xfrm>
          <a:prstGeom prst="rect">
            <a:avLst/>
          </a:prstGeom>
          <a:solidFill>
            <a:schemeClr val="bg1"/>
          </a:solidFill>
          <a:ln>
            <a:noFill/>
          </a:ln>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a:solidFill>
                  <a:schemeClr val="accent6">
                    <a:lumMod val="50000"/>
                  </a:schemeClr>
                </a:solidFill>
              </a:rPr>
              <a:t>Collecting Water Samples</a:t>
            </a: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628650" y="4122290"/>
            <a:ext cx="2447628" cy="18768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239050" y="4133266"/>
            <a:ext cx="2447628" cy="18659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5849449" y="4142791"/>
            <a:ext cx="2447628" cy="18659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Content Placeholder 2"/>
          <p:cNvSpPr txBox="1">
            <a:spLocks/>
          </p:cNvSpPr>
          <p:nvPr/>
        </p:nvSpPr>
        <p:spPr>
          <a:xfrm>
            <a:off x="628650" y="1488571"/>
            <a:ext cx="8102112" cy="4424121"/>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solidFill>
                  <a:schemeClr val="accent6">
                    <a:lumMod val="50000"/>
                  </a:schemeClr>
                </a:solidFill>
              </a:rPr>
              <a:t>1 liter water samples</a:t>
            </a:r>
          </a:p>
          <a:p>
            <a:r>
              <a:rPr lang="en-US" sz="2400" dirty="0">
                <a:solidFill>
                  <a:schemeClr val="accent6">
                    <a:lumMod val="50000"/>
                  </a:schemeClr>
                </a:solidFill>
              </a:rPr>
              <a:t>Surface water</a:t>
            </a:r>
          </a:p>
          <a:p>
            <a:r>
              <a:rPr lang="en-US" sz="2400" dirty="0">
                <a:solidFill>
                  <a:schemeClr val="accent6">
                    <a:lumMod val="50000"/>
                  </a:schemeClr>
                </a:solidFill>
              </a:rPr>
              <a:t>Fill jar completely</a:t>
            </a:r>
          </a:p>
          <a:p>
            <a:r>
              <a:rPr lang="en-US" sz="2400" dirty="0">
                <a:solidFill>
                  <a:schemeClr val="accent6">
                    <a:lumMod val="50000"/>
                  </a:schemeClr>
                </a:solidFill>
              </a:rPr>
              <a:t>Label jar with</a:t>
            </a:r>
            <a:r>
              <a:rPr lang="en-US" sz="1800" dirty="0">
                <a:solidFill>
                  <a:schemeClr val="accent6">
                    <a:lumMod val="50000"/>
                  </a:schemeClr>
                </a:solidFill>
              </a:rPr>
              <a:t> </a:t>
            </a:r>
            <a:r>
              <a:rPr lang="en-US" sz="2400" dirty="0">
                <a:solidFill>
                  <a:schemeClr val="accent6">
                    <a:lumMod val="50000"/>
                  </a:schemeClr>
                </a:solidFill>
              </a:rPr>
              <a:t>sample #, GPS coordinates, date, and time where the sample was collected from.</a:t>
            </a:r>
            <a:endParaRPr lang="en-US" sz="1800" dirty="0">
              <a:solidFill>
                <a:schemeClr val="accent6">
                  <a:lumMod val="50000"/>
                </a:schemeClr>
              </a:solidFill>
            </a:endParaRPr>
          </a:p>
          <a:p>
            <a:endParaRPr lang="en-US" sz="2400" dirty="0">
              <a:solidFill>
                <a:schemeClr val="accent6">
                  <a:lumMod val="50000"/>
                </a:schemeClr>
              </a:solidFill>
            </a:endParaRPr>
          </a:p>
        </p:txBody>
      </p:sp>
      <p:sp>
        <p:nvSpPr>
          <p:cNvPr id="8" name="Rectangle 7"/>
          <p:cNvSpPr/>
          <p:nvPr/>
        </p:nvSpPr>
        <p:spPr>
          <a:xfrm>
            <a:off x="0" y="0"/>
            <a:ext cx="9144000" cy="6858000"/>
          </a:xfrm>
          <a:prstGeom prst="rect">
            <a:avLst/>
          </a:prstGeom>
          <a:solidFill>
            <a:srgbClr val="A6A6A6">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664676" y="1248507"/>
            <a:ext cx="5814648" cy="43609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20627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9149"/>
            <a:ext cx="9143999" cy="887104"/>
          </a:xfrm>
          <a:solidFill>
            <a:schemeClr val="bg1"/>
          </a:solidFill>
          <a:ln>
            <a:noFill/>
          </a:ln>
        </p:spPr>
        <p:txBody>
          <a:bodyPr>
            <a:normAutofit fontScale="90000"/>
          </a:bodyPr>
          <a:lstStyle/>
          <a:p>
            <a:pPr algn="ctr"/>
            <a:r>
              <a:rPr lang="en-US" sz="6000" b="1" dirty="0">
                <a:solidFill>
                  <a:schemeClr val="tx2">
                    <a:lumMod val="75000"/>
                  </a:schemeClr>
                </a:solidFill>
              </a:rPr>
              <a:t>Sample Processing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5615" y="2153133"/>
            <a:ext cx="4790515" cy="3592886"/>
          </a:xfrm>
          <a:prstGeom prst="rect">
            <a:avLst/>
          </a:prstGeom>
          <a:ln>
            <a:noFill/>
          </a:ln>
          <a:effectLst>
            <a:outerShdw blurRad="190500" algn="tl" rotWithShape="0">
              <a:srgbClr val="000000">
                <a:alpha val="70000"/>
              </a:srgbClr>
            </a:outerShdw>
          </a:effectLst>
        </p:spPr>
      </p:pic>
      <p:cxnSp>
        <p:nvCxnSpPr>
          <p:cNvPr id="8" name="Straight Connector 7"/>
          <p:cNvCxnSpPr/>
          <p:nvPr/>
        </p:nvCxnSpPr>
        <p:spPr>
          <a:xfrm>
            <a:off x="4364967" y="1428749"/>
            <a:ext cx="0" cy="5082989"/>
          </a:xfrm>
          <a:prstGeom prst="line">
            <a:avLst/>
          </a:prstGeom>
          <a:ln w="28575">
            <a:solidFill>
              <a:schemeClr val="tx2">
                <a:lumMod val="90000"/>
                <a:lumOff val="1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7794" r="18530"/>
          <a:stretch/>
        </p:blipFill>
        <p:spPr>
          <a:xfrm>
            <a:off x="4673661" y="1574986"/>
            <a:ext cx="4067242" cy="4790516"/>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916194" y="6021667"/>
            <a:ext cx="2686895" cy="646331"/>
          </a:xfrm>
          <a:prstGeom prst="rect">
            <a:avLst/>
          </a:prstGeom>
          <a:solidFill>
            <a:schemeClr val="bg1"/>
          </a:solidFill>
          <a:ln w="38100">
            <a:noFill/>
          </a:ln>
        </p:spPr>
        <p:txBody>
          <a:bodyPr wrap="square" rtlCol="0">
            <a:spAutoFit/>
          </a:bodyPr>
          <a:lstStyle/>
          <a:p>
            <a:pPr algn="ctr"/>
            <a:r>
              <a:rPr lang="en-US" sz="3600" b="1" dirty="0">
                <a:solidFill>
                  <a:schemeClr val="tx2">
                    <a:lumMod val="90000"/>
                    <a:lumOff val="10000"/>
                  </a:schemeClr>
                </a:solidFill>
              </a:rPr>
              <a:t>Sediment</a:t>
            </a:r>
            <a:endParaRPr lang="en-US" b="1" dirty="0">
              <a:solidFill>
                <a:schemeClr val="tx2">
                  <a:lumMod val="90000"/>
                  <a:lumOff val="10000"/>
                </a:schemeClr>
              </a:solidFill>
            </a:endParaRPr>
          </a:p>
        </p:txBody>
      </p:sp>
      <p:sp>
        <p:nvSpPr>
          <p:cNvPr id="12" name="TextBox 11"/>
          <p:cNvSpPr txBox="1"/>
          <p:nvPr/>
        </p:nvSpPr>
        <p:spPr>
          <a:xfrm>
            <a:off x="5675307" y="6021667"/>
            <a:ext cx="2063949" cy="646331"/>
          </a:xfrm>
          <a:prstGeom prst="rect">
            <a:avLst/>
          </a:prstGeom>
          <a:solidFill>
            <a:schemeClr val="bg1"/>
          </a:solidFill>
          <a:ln w="38100">
            <a:noFill/>
          </a:ln>
        </p:spPr>
        <p:txBody>
          <a:bodyPr wrap="square" rtlCol="0">
            <a:spAutoFit/>
          </a:bodyPr>
          <a:lstStyle/>
          <a:p>
            <a:pPr algn="ctr"/>
            <a:r>
              <a:rPr lang="en-US" sz="3600" b="1" dirty="0">
                <a:solidFill>
                  <a:schemeClr val="tx2">
                    <a:lumMod val="90000"/>
                    <a:lumOff val="10000"/>
                  </a:schemeClr>
                </a:solidFill>
              </a:rPr>
              <a:t>Water</a:t>
            </a:r>
            <a:endParaRPr lang="en-US" b="1" dirty="0">
              <a:solidFill>
                <a:schemeClr val="tx2">
                  <a:lumMod val="90000"/>
                  <a:lumOff val="10000"/>
                </a:schemeClr>
              </a:solidFill>
            </a:endParaRPr>
          </a:p>
        </p:txBody>
      </p:sp>
    </p:spTree>
    <p:extLst>
      <p:ext uri="{BB962C8B-B14F-4D97-AF65-F5344CB8AC3E}">
        <p14:creationId xmlns:p14="http://schemas.microsoft.com/office/powerpoint/2010/main" val="2186593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517461"/>
            <a:ext cx="9144000" cy="854074"/>
          </a:xfrm>
          <a:prstGeom prst="rect">
            <a:avLst/>
          </a:prstGeom>
          <a:solidFill>
            <a:schemeClr val="bg1"/>
          </a:solidFill>
          <a:ln>
            <a:noFill/>
          </a:ln>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a:solidFill>
                  <a:schemeClr val="accent6">
                    <a:lumMod val="50000"/>
                  </a:schemeClr>
                </a:solidFill>
              </a:rPr>
              <a:t>Processing Sediment Samples</a:t>
            </a:r>
          </a:p>
        </p:txBody>
      </p:sp>
      <p:sp>
        <p:nvSpPr>
          <p:cNvPr id="3" name="Content Placeholder 2"/>
          <p:cNvSpPr txBox="1">
            <a:spLocks/>
          </p:cNvSpPr>
          <p:nvPr/>
        </p:nvSpPr>
        <p:spPr>
          <a:xfrm>
            <a:off x="576244" y="1476711"/>
            <a:ext cx="8119347" cy="1547843"/>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solidFill>
                  <a:schemeClr val="accent6">
                    <a:lumMod val="50000"/>
                  </a:schemeClr>
                </a:solidFill>
              </a:rPr>
              <a:t>Run sand samples through density separator.</a:t>
            </a:r>
          </a:p>
          <a:p>
            <a:pPr lvl="1"/>
            <a:r>
              <a:rPr lang="en-US" sz="2000" dirty="0">
                <a:solidFill>
                  <a:schemeClr val="accent6">
                    <a:lumMod val="50000"/>
                  </a:schemeClr>
                </a:solidFill>
              </a:rPr>
              <a:t>Microplastics will float up and out of the sediment.</a:t>
            </a:r>
          </a:p>
          <a:p>
            <a:r>
              <a:rPr lang="en-US" sz="2400" dirty="0">
                <a:solidFill>
                  <a:schemeClr val="accent6">
                    <a:lumMod val="50000"/>
                  </a:schemeClr>
                </a:solidFill>
              </a:rPr>
              <a:t>Collect microplastics in sieve</a:t>
            </a:r>
          </a:p>
          <a:p>
            <a:pPr marL="0" indent="0">
              <a:buNone/>
            </a:pPr>
            <a:endParaRPr lang="en-US" sz="2400" dirty="0">
              <a:solidFill>
                <a:schemeClr val="accent6">
                  <a:lumMod val="50000"/>
                </a:schemeClr>
              </a:solidFill>
            </a:endParaRPr>
          </a:p>
          <a:p>
            <a:pPr marL="0" indent="0">
              <a:buNone/>
            </a:pPr>
            <a:endParaRPr lang="en-US" sz="2400" dirty="0">
              <a:solidFill>
                <a:schemeClr val="accent6">
                  <a:lumMod val="50000"/>
                </a:schemeClr>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970"/>
          <a:stretch/>
        </p:blipFill>
        <p:spPr>
          <a:xfrm rot="5400000">
            <a:off x="735774" y="3206503"/>
            <a:ext cx="3459192" cy="3015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7233"/>
          <a:stretch/>
        </p:blipFill>
        <p:spPr>
          <a:xfrm rot="5400000">
            <a:off x="4604804" y="3147060"/>
            <a:ext cx="3459193" cy="31345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730423" y="6182329"/>
            <a:ext cx="1371198" cy="261610"/>
          </a:xfrm>
          <a:prstGeom prst="rect">
            <a:avLst/>
          </a:prstGeom>
          <a:noFill/>
        </p:spPr>
        <p:txBody>
          <a:bodyPr wrap="square" rtlCol="0">
            <a:spAutoFit/>
          </a:bodyPr>
          <a:lstStyle/>
          <a:p>
            <a:r>
              <a:rPr lang="en-US" sz="1050" dirty="0">
                <a:solidFill>
                  <a:schemeClr val="bg1"/>
                </a:solidFill>
              </a:rPr>
              <a:t>Nature’s Academy</a:t>
            </a:r>
          </a:p>
        </p:txBody>
      </p:sp>
      <p:sp>
        <p:nvSpPr>
          <p:cNvPr id="7" name="TextBox 6"/>
          <p:cNvSpPr txBox="1"/>
          <p:nvPr/>
        </p:nvSpPr>
        <p:spPr>
          <a:xfrm>
            <a:off x="2701982" y="6182329"/>
            <a:ext cx="1371198" cy="261610"/>
          </a:xfrm>
          <a:prstGeom prst="rect">
            <a:avLst/>
          </a:prstGeom>
          <a:noFill/>
        </p:spPr>
        <p:txBody>
          <a:bodyPr wrap="square" rtlCol="0">
            <a:spAutoFit/>
          </a:bodyPr>
          <a:lstStyle/>
          <a:p>
            <a:r>
              <a:rPr lang="en-US" sz="1050" dirty="0">
                <a:solidFill>
                  <a:schemeClr val="bg1"/>
                </a:solidFill>
              </a:rPr>
              <a:t>Nature’s Academy</a:t>
            </a:r>
          </a:p>
        </p:txBody>
      </p:sp>
    </p:spTree>
    <p:extLst>
      <p:ext uri="{BB962C8B-B14F-4D97-AF65-F5344CB8AC3E}">
        <p14:creationId xmlns:p14="http://schemas.microsoft.com/office/powerpoint/2010/main" val="1730635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28650" y="1503881"/>
            <a:ext cx="8145146" cy="2280138"/>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solidFill>
                  <a:schemeClr val="accent6">
                    <a:lumMod val="50000"/>
                  </a:schemeClr>
                </a:solidFill>
              </a:rPr>
              <a:t>Place gridded filter on funnel holder. </a:t>
            </a:r>
          </a:p>
          <a:p>
            <a:r>
              <a:rPr lang="en-US" sz="2400" dirty="0">
                <a:solidFill>
                  <a:schemeClr val="accent6">
                    <a:lumMod val="50000"/>
                  </a:schemeClr>
                </a:solidFill>
              </a:rPr>
              <a:t>Vacuum pump water sample through filter funnel.</a:t>
            </a:r>
          </a:p>
          <a:p>
            <a:r>
              <a:rPr lang="en-US" sz="2400" dirty="0">
                <a:solidFill>
                  <a:schemeClr val="accent6">
                    <a:lumMod val="50000"/>
                  </a:schemeClr>
                </a:solidFill>
              </a:rPr>
              <a:t>Filter will collect microplastics (pore size 0.45</a:t>
            </a:r>
            <a:r>
              <a:rPr lang="el-GR" sz="2400" dirty="0">
                <a:solidFill>
                  <a:schemeClr val="accent6">
                    <a:lumMod val="50000"/>
                  </a:schemeClr>
                </a:solidFill>
                <a:latin typeface="Arial" panose="020B0604020202020204" pitchFamily="34" charset="0"/>
                <a:cs typeface="Arial" panose="020B0604020202020204" pitchFamily="34" charset="0"/>
              </a:rPr>
              <a:t>μ</a:t>
            </a:r>
            <a:r>
              <a:rPr lang="en-US" sz="2400" dirty="0">
                <a:solidFill>
                  <a:schemeClr val="accent6">
                    <a:lumMod val="50000"/>
                  </a:schemeClr>
                </a:solidFill>
              </a:rPr>
              <a:t>m)</a:t>
            </a:r>
          </a:p>
          <a:p>
            <a:r>
              <a:rPr lang="en-US" sz="2400" dirty="0">
                <a:solidFill>
                  <a:schemeClr val="accent6">
                    <a:lumMod val="50000"/>
                  </a:schemeClr>
                </a:solidFill>
              </a:rPr>
              <a:t>Once all the water is filtered through, remove filter and place in petri dish.</a:t>
            </a:r>
          </a:p>
        </p:txBody>
      </p:sp>
      <p:pic>
        <p:nvPicPr>
          <p:cNvPr id="4" name="Picture 3"/>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9391" r="8013" b="2992"/>
          <a:stretch/>
        </p:blipFill>
        <p:spPr bwMode="auto">
          <a:xfrm>
            <a:off x="380053" y="3897658"/>
            <a:ext cx="2335609" cy="24210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6053" r="30210"/>
          <a:stretch/>
        </p:blipFill>
        <p:spPr>
          <a:xfrm>
            <a:off x="2907101" y="3625810"/>
            <a:ext cx="3050145" cy="2692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8685" y="4074171"/>
            <a:ext cx="2725547" cy="2244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itle 1"/>
          <p:cNvSpPr txBox="1">
            <a:spLocks/>
          </p:cNvSpPr>
          <p:nvPr/>
        </p:nvSpPr>
        <p:spPr>
          <a:xfrm>
            <a:off x="0" y="517461"/>
            <a:ext cx="9144000" cy="854074"/>
          </a:xfrm>
          <a:prstGeom prst="rect">
            <a:avLst/>
          </a:prstGeom>
          <a:solidFill>
            <a:schemeClr val="bg1"/>
          </a:solidFill>
          <a:ln>
            <a:noFill/>
          </a:ln>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a:solidFill>
                  <a:schemeClr val="accent6">
                    <a:lumMod val="50000"/>
                  </a:schemeClr>
                </a:solidFill>
              </a:rPr>
              <a:t>Processing Water Samples</a:t>
            </a:r>
          </a:p>
        </p:txBody>
      </p:sp>
      <p:sp>
        <p:nvSpPr>
          <p:cNvPr id="10" name="TextBox 9"/>
          <p:cNvSpPr txBox="1"/>
          <p:nvPr/>
        </p:nvSpPr>
        <p:spPr>
          <a:xfrm>
            <a:off x="4777487" y="6057129"/>
            <a:ext cx="1371198" cy="261610"/>
          </a:xfrm>
          <a:prstGeom prst="rect">
            <a:avLst/>
          </a:prstGeom>
          <a:noFill/>
        </p:spPr>
        <p:txBody>
          <a:bodyPr wrap="square" rtlCol="0">
            <a:spAutoFit/>
          </a:bodyPr>
          <a:lstStyle/>
          <a:p>
            <a:r>
              <a:rPr lang="en-US" sz="1050" dirty="0">
                <a:solidFill>
                  <a:schemeClr val="bg1"/>
                </a:solidFill>
              </a:rPr>
              <a:t>Nature’s Academy</a:t>
            </a:r>
          </a:p>
        </p:txBody>
      </p:sp>
    </p:spTree>
    <p:extLst>
      <p:ext uri="{BB962C8B-B14F-4D97-AF65-F5344CB8AC3E}">
        <p14:creationId xmlns:p14="http://schemas.microsoft.com/office/powerpoint/2010/main" val="1231902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6"/>
          <p:cNvPicPr>
            <a:picLocks noChangeAspect="1"/>
          </p:cNvPicPr>
          <p:nvPr/>
        </p:nvPicPr>
        <p:blipFill>
          <a:blip r:embed="rId2" cstate="print">
            <a:extLst>
              <a:ext uri="{28A0092B-C50C-407E-A947-70E740481C1C}">
                <a14:useLocalDpi xmlns:a14="http://schemas.microsoft.com/office/drawing/2010/main" val="0"/>
              </a:ext>
            </a:extLst>
          </a:blip>
          <a:srcRect t="11134" b="11134"/>
          <a:stretch>
            <a:fillRect/>
          </a:stretch>
        </p:blipFill>
        <p:spPr>
          <a:xfrm>
            <a:off x="-1" y="0"/>
            <a:ext cx="9144000" cy="5330952"/>
          </a:xfrm>
          <a:prstGeom prst="rect">
            <a:avLst/>
          </a:prstGeom>
        </p:spPr>
      </p:pic>
      <p:sp>
        <p:nvSpPr>
          <p:cNvPr id="2" name="Title 1"/>
          <p:cNvSpPr txBox="1">
            <a:spLocks/>
          </p:cNvSpPr>
          <p:nvPr/>
        </p:nvSpPr>
        <p:spPr>
          <a:xfrm>
            <a:off x="-1" y="5494725"/>
            <a:ext cx="9143999" cy="1138087"/>
          </a:xfrm>
          <a:prstGeom prst="rect">
            <a:avLst/>
          </a:prstGeom>
          <a:solidFill>
            <a:srgbClr val="FFFFFF"/>
          </a:solidFill>
          <a:ln>
            <a:noFill/>
          </a:ln>
        </p:spPr>
        <p:txBody>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r>
              <a:rPr lang="en-US" sz="7200" dirty="0">
                <a:solidFill>
                  <a:schemeClr val="accent1">
                    <a:lumMod val="50000"/>
                  </a:schemeClr>
                </a:solidFill>
              </a:rPr>
              <a:t>Microplastics</a:t>
            </a:r>
          </a:p>
        </p:txBody>
      </p:sp>
    </p:spTree>
    <p:extLst>
      <p:ext uri="{BB962C8B-B14F-4D97-AF65-F5344CB8AC3E}">
        <p14:creationId xmlns:p14="http://schemas.microsoft.com/office/powerpoint/2010/main" val="3401214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3252"/>
            <a:ext cx="9143999" cy="1018694"/>
          </a:xfrm>
          <a:solidFill>
            <a:schemeClr val="bg1"/>
          </a:solidFill>
          <a:ln>
            <a:noFill/>
          </a:ln>
        </p:spPr>
        <p:txBody>
          <a:bodyPr>
            <a:normAutofit fontScale="90000"/>
          </a:bodyPr>
          <a:lstStyle/>
          <a:p>
            <a:pPr algn="ctr"/>
            <a:r>
              <a:rPr lang="en-US" sz="7200" b="1" dirty="0">
                <a:solidFill>
                  <a:schemeClr val="bg2">
                    <a:lumMod val="50000"/>
                  </a:schemeClr>
                </a:solidFill>
              </a:rPr>
              <a:t>Sample Analysis</a:t>
            </a:r>
          </a:p>
        </p:txBody>
      </p:sp>
      <p:pic>
        <p:nvPicPr>
          <p:cNvPr id="9"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20452" y="2066637"/>
            <a:ext cx="5103096" cy="3827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42530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a:spLocks noGrp="1"/>
          </p:cNvSpPr>
          <p:nvPr>
            <p:ph type="title"/>
          </p:nvPr>
        </p:nvSpPr>
        <p:spPr>
          <a:xfrm>
            <a:off x="0" y="223252"/>
            <a:ext cx="9143999" cy="1018694"/>
          </a:xfrm>
          <a:solidFill>
            <a:schemeClr val="bg1"/>
          </a:solidFill>
          <a:ln>
            <a:noFill/>
          </a:ln>
        </p:spPr>
        <p:txBody>
          <a:bodyPr>
            <a:normAutofit fontScale="90000"/>
          </a:bodyPr>
          <a:lstStyle/>
          <a:p>
            <a:pPr algn="ctr"/>
            <a:r>
              <a:rPr lang="en-US" sz="7200" b="1" dirty="0">
                <a:solidFill>
                  <a:schemeClr val="bg2">
                    <a:lumMod val="50000"/>
                  </a:schemeClr>
                </a:solidFill>
              </a:rPr>
              <a:t>Sample Analysis</a:t>
            </a:r>
          </a:p>
        </p:txBody>
      </p:sp>
      <p:pic>
        <p:nvPicPr>
          <p:cNvPr id="9"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20452" y="2066637"/>
            <a:ext cx="5103096" cy="3827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Rectangle 18"/>
          <p:cNvSpPr/>
          <p:nvPr/>
        </p:nvSpPr>
        <p:spPr>
          <a:xfrm>
            <a:off x="-1" y="0"/>
            <a:ext cx="9144000" cy="6858000"/>
          </a:xfrm>
          <a:prstGeom prst="rect">
            <a:avLst/>
          </a:prstGeom>
          <a:solidFill>
            <a:schemeClr val="tx2">
              <a:lumMod val="90000"/>
              <a:lumOff val="10000"/>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rot="4609377">
            <a:off x="1419732" y="2494050"/>
            <a:ext cx="2170742" cy="2316472"/>
          </a:xfrm>
          <a:prstGeom prst="triangle">
            <a:avLst>
              <a:gd name="adj" fmla="val 49406"/>
            </a:avLst>
          </a:prstGeom>
          <a:solidFill>
            <a:srgbClr val="BFBFBF">
              <a:alpha val="69804"/>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58794" y="2855563"/>
            <a:ext cx="2268374" cy="2151529"/>
          </a:xfrm>
          <a:prstGeom prst="ellipse">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http://stjohns.ifas.ufl.edu/Sea/microplastics/images/film.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166" y="3393168"/>
            <a:ext cx="1558948" cy="1205634"/>
          </a:xfrm>
          <a:prstGeom prst="rect">
            <a:avLst/>
          </a:prstGeom>
          <a:noFill/>
          <a:ln>
            <a:noFill/>
          </a:ln>
        </p:spPr>
      </p:pic>
      <p:sp>
        <p:nvSpPr>
          <p:cNvPr id="21" name="Isosceles Triangle 20"/>
          <p:cNvSpPr/>
          <p:nvPr/>
        </p:nvSpPr>
        <p:spPr>
          <a:xfrm rot="829916">
            <a:off x="2587377" y="3393715"/>
            <a:ext cx="2223745" cy="1753032"/>
          </a:xfrm>
          <a:prstGeom prst="triangle">
            <a:avLst>
              <a:gd name="adj" fmla="val 68826"/>
            </a:avLst>
          </a:prstGeom>
          <a:solidFill>
            <a:srgbClr val="BFBFBF">
              <a:alpha val="69804"/>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330092" y="4188151"/>
            <a:ext cx="2268374" cy="2151529"/>
          </a:xfrm>
          <a:prstGeom prst="ellipse">
            <a:avLst/>
          </a:prstGeom>
          <a:solidFill>
            <a:schemeClr val="bg1">
              <a:lumMod val="95000"/>
            </a:schemeClr>
          </a:solidFill>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49804" t="49739" r="25098"/>
          <a:stretch/>
        </p:blipFill>
        <p:spPr>
          <a:xfrm rot="16200000">
            <a:off x="2897303" y="4455624"/>
            <a:ext cx="1076318" cy="1616582"/>
          </a:xfrm>
          <a:prstGeom prst="rect">
            <a:avLst/>
          </a:prstGeom>
        </p:spPr>
      </p:pic>
      <p:sp>
        <p:nvSpPr>
          <p:cNvPr id="22" name="Isosceles Triangle 21"/>
          <p:cNvSpPr/>
          <p:nvPr/>
        </p:nvSpPr>
        <p:spPr>
          <a:xfrm rot="16811856" flipH="1">
            <a:off x="5196861" y="1935882"/>
            <a:ext cx="2115975" cy="2865528"/>
          </a:xfrm>
          <a:prstGeom prst="triangle">
            <a:avLst>
              <a:gd name="adj" fmla="val 42171"/>
            </a:avLst>
          </a:prstGeom>
          <a:solidFill>
            <a:srgbClr val="BFBFBF">
              <a:alpha val="69804"/>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748626" y="2577347"/>
            <a:ext cx="2268374" cy="2151529"/>
          </a:xfrm>
          <a:prstGeom prst="ellipse">
            <a:avLst/>
          </a:prstGeom>
          <a:solidFill>
            <a:schemeClr val="bg1">
              <a:lumMod val="9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http://stjohns.ifas.ufl.edu/Sea/microplastics/images/microbead-Paige.jpg"/>
          <p:cNvPicPr/>
          <p:nvPr/>
        </p:nvPicPr>
        <p:blipFill rotWithShape="1">
          <a:blip r:embed="rId5" cstate="print">
            <a:extLst>
              <a:ext uri="{28A0092B-C50C-407E-A947-70E740481C1C}">
                <a14:useLocalDpi xmlns:a14="http://schemas.microsoft.com/office/drawing/2010/main" val="0"/>
              </a:ext>
            </a:extLst>
          </a:blip>
          <a:srcRect l="30199"/>
          <a:stretch/>
        </p:blipFill>
        <p:spPr bwMode="auto">
          <a:xfrm>
            <a:off x="7266470" y="2961571"/>
            <a:ext cx="1232686" cy="1381430"/>
          </a:xfrm>
          <a:prstGeom prst="rect">
            <a:avLst/>
          </a:prstGeom>
          <a:noFill/>
          <a:ln>
            <a:noFill/>
          </a:ln>
        </p:spPr>
      </p:pic>
      <p:sp>
        <p:nvSpPr>
          <p:cNvPr id="23" name="Isosceles Triangle 22"/>
          <p:cNvSpPr/>
          <p:nvPr/>
        </p:nvSpPr>
        <p:spPr>
          <a:xfrm rot="19796980" flipH="1">
            <a:off x="4302048" y="3263359"/>
            <a:ext cx="2143926" cy="1800886"/>
          </a:xfrm>
          <a:prstGeom prst="triangle">
            <a:avLst>
              <a:gd name="adj" fmla="val 51754"/>
            </a:avLst>
          </a:prstGeom>
          <a:solidFill>
            <a:srgbClr val="BFBFBF">
              <a:alpha val="69804"/>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832927" y="4097551"/>
            <a:ext cx="2268374" cy="2151529"/>
          </a:xfrm>
          <a:prstGeom prst="ellipse">
            <a:avLst/>
          </a:prstGeom>
          <a:solidFill>
            <a:schemeClr val="bg1">
              <a:lumMod val="95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http://stjohns.ifas.ufl.edu/Sea/microplastics/images/IMG_3209.JPG"/>
          <p:cNvPicPr/>
          <p:nvPr/>
        </p:nvPicPr>
        <p:blipFill rotWithShape="1">
          <a:blip r:embed="rId6" cstate="print">
            <a:extLst>
              <a:ext uri="{28A0092B-C50C-407E-A947-70E740481C1C}">
                <a14:useLocalDpi xmlns:a14="http://schemas.microsoft.com/office/drawing/2010/main" val="0"/>
              </a:ext>
            </a:extLst>
          </a:blip>
          <a:srcRect l="21382" t="22608" r="14741" b="13146"/>
          <a:stretch/>
        </p:blipFill>
        <p:spPr bwMode="auto">
          <a:xfrm>
            <a:off x="5317643" y="4459360"/>
            <a:ext cx="1298942" cy="1383079"/>
          </a:xfrm>
          <a:prstGeom prst="rect">
            <a:avLst/>
          </a:prstGeom>
          <a:noFill/>
          <a:ln>
            <a:noFill/>
          </a:ln>
        </p:spPr>
      </p:pic>
      <p:sp>
        <p:nvSpPr>
          <p:cNvPr id="3" name="TextBox 2"/>
          <p:cNvSpPr txBox="1"/>
          <p:nvPr/>
        </p:nvSpPr>
        <p:spPr>
          <a:xfrm>
            <a:off x="946926" y="4573896"/>
            <a:ext cx="595035" cy="369332"/>
          </a:xfrm>
          <a:prstGeom prst="rect">
            <a:avLst/>
          </a:prstGeom>
          <a:noFill/>
        </p:spPr>
        <p:txBody>
          <a:bodyPr wrap="none" rtlCol="0">
            <a:spAutoFit/>
          </a:bodyPr>
          <a:lstStyle/>
          <a:p>
            <a:r>
              <a:rPr lang="en-US" dirty="0"/>
              <a:t>Film</a:t>
            </a:r>
          </a:p>
        </p:txBody>
      </p:sp>
      <p:sp>
        <p:nvSpPr>
          <p:cNvPr id="4" name="TextBox 3"/>
          <p:cNvSpPr txBox="1"/>
          <p:nvPr/>
        </p:nvSpPr>
        <p:spPr>
          <a:xfrm>
            <a:off x="3127488" y="5830046"/>
            <a:ext cx="673582" cy="369332"/>
          </a:xfrm>
          <a:prstGeom prst="rect">
            <a:avLst/>
          </a:prstGeom>
          <a:noFill/>
        </p:spPr>
        <p:txBody>
          <a:bodyPr wrap="none" rtlCol="0">
            <a:spAutoFit/>
          </a:bodyPr>
          <a:lstStyle/>
          <a:p>
            <a:r>
              <a:rPr lang="en-US" dirty="0"/>
              <a:t>Fiber</a:t>
            </a:r>
          </a:p>
        </p:txBody>
      </p:sp>
      <p:sp>
        <p:nvSpPr>
          <p:cNvPr id="5" name="TextBox 4"/>
          <p:cNvSpPr txBox="1"/>
          <p:nvPr/>
        </p:nvSpPr>
        <p:spPr>
          <a:xfrm>
            <a:off x="5456103" y="5786572"/>
            <a:ext cx="1108124" cy="369332"/>
          </a:xfrm>
          <a:prstGeom prst="rect">
            <a:avLst/>
          </a:prstGeom>
          <a:noFill/>
        </p:spPr>
        <p:txBody>
          <a:bodyPr wrap="none" rtlCol="0">
            <a:spAutoFit/>
          </a:bodyPr>
          <a:lstStyle/>
          <a:p>
            <a:r>
              <a:rPr lang="en-US" dirty="0"/>
              <a:t>Fragment</a:t>
            </a:r>
          </a:p>
        </p:txBody>
      </p:sp>
      <p:sp>
        <p:nvSpPr>
          <p:cNvPr id="6" name="TextBox 5"/>
          <p:cNvSpPr txBox="1"/>
          <p:nvPr/>
        </p:nvSpPr>
        <p:spPr>
          <a:xfrm>
            <a:off x="7496769" y="4294251"/>
            <a:ext cx="691215" cy="369332"/>
          </a:xfrm>
          <a:prstGeom prst="rect">
            <a:avLst/>
          </a:prstGeom>
          <a:noFill/>
        </p:spPr>
        <p:txBody>
          <a:bodyPr wrap="none" rtlCol="0">
            <a:spAutoFit/>
          </a:bodyPr>
          <a:lstStyle/>
          <a:p>
            <a:r>
              <a:rPr lang="en-US" dirty="0"/>
              <a:t>Bead</a:t>
            </a:r>
          </a:p>
        </p:txBody>
      </p:sp>
      <p:sp>
        <p:nvSpPr>
          <p:cNvPr id="7" name="TextBox 6"/>
          <p:cNvSpPr txBox="1"/>
          <p:nvPr/>
        </p:nvSpPr>
        <p:spPr>
          <a:xfrm>
            <a:off x="5035671" y="6577597"/>
            <a:ext cx="4131259" cy="261610"/>
          </a:xfrm>
          <a:prstGeom prst="rect">
            <a:avLst/>
          </a:prstGeom>
          <a:noFill/>
        </p:spPr>
        <p:txBody>
          <a:bodyPr wrap="none" rtlCol="0">
            <a:spAutoFit/>
          </a:bodyPr>
          <a:lstStyle/>
          <a:p>
            <a:r>
              <a:rPr lang="en-US" sz="1100" dirty="0">
                <a:solidFill>
                  <a:schemeClr val="bg1"/>
                </a:solidFill>
              </a:rPr>
              <a:t>Photos by: Florida Microplastic Awareness Project &amp; Caitlin Wessel</a:t>
            </a:r>
          </a:p>
        </p:txBody>
      </p:sp>
    </p:spTree>
    <p:extLst>
      <p:ext uri="{BB962C8B-B14F-4D97-AF65-F5344CB8AC3E}">
        <p14:creationId xmlns:p14="http://schemas.microsoft.com/office/powerpoint/2010/main" val="2020927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83413"/>
            <a:ext cx="9144000" cy="5633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675448" y="1144528"/>
            <a:ext cx="5793105" cy="5362575"/>
          </a:xfrm>
          <a:prstGeom prst="rect">
            <a:avLst/>
          </a:prstGeom>
          <a:noFill/>
        </p:spPr>
      </p:pic>
      <p:sp>
        <p:nvSpPr>
          <p:cNvPr id="3" name="Title 1"/>
          <p:cNvSpPr txBox="1">
            <a:spLocks/>
          </p:cNvSpPr>
          <p:nvPr/>
        </p:nvSpPr>
        <p:spPr>
          <a:xfrm>
            <a:off x="0" y="301925"/>
            <a:ext cx="9143999" cy="681488"/>
          </a:xfrm>
          <a:prstGeom prst="rect">
            <a:avLst/>
          </a:prstGeom>
          <a:solidFill>
            <a:srgbClr val="FFFFFF"/>
          </a:solidFill>
          <a:ln>
            <a:noFill/>
          </a:ln>
        </p:spPr>
        <p:txBody>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r>
              <a:rPr lang="en-US" sz="4000">
                <a:solidFill>
                  <a:schemeClr val="accent1">
                    <a:lumMod val="50000"/>
                  </a:schemeClr>
                </a:solidFill>
              </a:rPr>
              <a:t>What we are finding:</a:t>
            </a:r>
            <a:endParaRPr lang="en-US" sz="4000" dirty="0">
              <a:solidFill>
                <a:schemeClr val="accent1">
                  <a:lumMod val="50000"/>
                </a:schemeClr>
              </a:solidFill>
            </a:endParaRPr>
          </a:p>
        </p:txBody>
      </p:sp>
    </p:spTree>
    <p:extLst>
      <p:ext uri="{BB962C8B-B14F-4D97-AF65-F5344CB8AC3E}">
        <p14:creationId xmlns:p14="http://schemas.microsoft.com/office/powerpoint/2010/main" val="3712574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83413"/>
            <a:ext cx="9144000" cy="5633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p:nvPr/>
        </p:nvPicPr>
        <p:blipFill rotWithShape="1">
          <a:blip r:embed="rId2">
            <a:extLst>
              <a:ext uri="{28A0092B-C50C-407E-A947-70E740481C1C}">
                <a14:useLocalDpi xmlns:a14="http://schemas.microsoft.com/office/drawing/2010/main" val="0"/>
              </a:ext>
            </a:extLst>
          </a:blip>
          <a:srcRect b="10285"/>
          <a:stretch/>
        </p:blipFill>
        <p:spPr bwMode="auto">
          <a:xfrm>
            <a:off x="1588451" y="983413"/>
            <a:ext cx="5967095" cy="5572125"/>
          </a:xfrm>
          <a:prstGeom prst="rect">
            <a:avLst/>
          </a:prstGeom>
          <a:noFill/>
          <a:ln>
            <a:noFill/>
          </a:ln>
          <a:extLst>
            <a:ext uri="{53640926-AAD7-44D8-BBD7-CCE9431645EC}">
              <a14:shadowObscured xmlns:a14="http://schemas.microsoft.com/office/drawing/2010/main"/>
            </a:ext>
          </a:extLst>
        </p:spPr>
      </p:pic>
      <p:sp>
        <p:nvSpPr>
          <p:cNvPr id="4" name="Title 1"/>
          <p:cNvSpPr txBox="1">
            <a:spLocks/>
          </p:cNvSpPr>
          <p:nvPr/>
        </p:nvSpPr>
        <p:spPr>
          <a:xfrm>
            <a:off x="0" y="301925"/>
            <a:ext cx="9143999" cy="681488"/>
          </a:xfrm>
          <a:prstGeom prst="rect">
            <a:avLst/>
          </a:prstGeom>
          <a:solidFill>
            <a:srgbClr val="FFFFFF"/>
          </a:solidFill>
          <a:ln>
            <a:noFill/>
          </a:ln>
        </p:spPr>
        <p:txBody>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r>
              <a:rPr lang="en-US" sz="4000">
                <a:solidFill>
                  <a:schemeClr val="accent1">
                    <a:lumMod val="50000"/>
                  </a:schemeClr>
                </a:solidFill>
              </a:rPr>
              <a:t>What we are finding:</a:t>
            </a:r>
            <a:endParaRPr lang="en-US" sz="4000" dirty="0">
              <a:solidFill>
                <a:schemeClr val="accent1">
                  <a:lumMod val="50000"/>
                </a:schemeClr>
              </a:solidFill>
            </a:endParaRPr>
          </a:p>
        </p:txBody>
      </p:sp>
    </p:spTree>
    <p:extLst>
      <p:ext uri="{BB962C8B-B14F-4D97-AF65-F5344CB8AC3E}">
        <p14:creationId xmlns:p14="http://schemas.microsoft.com/office/powerpoint/2010/main" val="3296994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499533"/>
            <a:ext cx="9143999" cy="854814"/>
          </a:xfrm>
          <a:prstGeom prst="rect">
            <a:avLst/>
          </a:prstGeom>
          <a:solidFill>
            <a:srgbClr val="FFFFFF"/>
          </a:solidFill>
          <a:ln>
            <a:noFill/>
          </a:ln>
        </p:spPr>
        <p:txBody>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r>
              <a:rPr lang="en-US" dirty="0">
                <a:solidFill>
                  <a:schemeClr val="accent1">
                    <a:lumMod val="50000"/>
                  </a:schemeClr>
                </a:solidFill>
              </a:rPr>
              <a:t>Thus far:</a:t>
            </a:r>
          </a:p>
        </p:txBody>
      </p:sp>
      <p:sp>
        <p:nvSpPr>
          <p:cNvPr id="3" name="Content Placeholder 2"/>
          <p:cNvSpPr txBox="1">
            <a:spLocks/>
          </p:cNvSpPr>
          <p:nvPr/>
        </p:nvSpPr>
        <p:spPr>
          <a:xfrm>
            <a:off x="539352" y="1639195"/>
            <a:ext cx="8065294" cy="2774696"/>
          </a:xfrm>
          <a:prstGeom prst="rect">
            <a:avLst/>
          </a:prstGeom>
        </p:spPr>
        <p:txBody>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lgn="ctr">
              <a:buFont typeface="Wingdings" panose="05000000000000000000" pitchFamily="2" charset="2"/>
              <a:buChar char="§"/>
            </a:pPr>
            <a:r>
              <a:rPr lang="en-US" sz="3200" dirty="0">
                <a:solidFill>
                  <a:srgbClr val="002060"/>
                </a:solidFill>
              </a:rPr>
              <a:t> Over two dozen organizations trained</a:t>
            </a:r>
          </a:p>
          <a:p>
            <a:pPr algn="ctr">
              <a:buFont typeface="Wingdings" panose="05000000000000000000" pitchFamily="2" charset="2"/>
              <a:buChar char="§"/>
            </a:pPr>
            <a:r>
              <a:rPr lang="en-US" sz="3200" dirty="0">
                <a:solidFill>
                  <a:srgbClr val="002060"/>
                </a:solidFill>
              </a:rPr>
              <a:t> Countless citizen scientists involved </a:t>
            </a:r>
          </a:p>
          <a:p>
            <a:pPr algn="ctr">
              <a:buFont typeface="Wingdings" panose="05000000000000000000" pitchFamily="2" charset="2"/>
              <a:buChar char="§"/>
            </a:pPr>
            <a:r>
              <a:rPr lang="en-US" sz="3200" dirty="0">
                <a:solidFill>
                  <a:srgbClr val="002060"/>
                </a:solidFill>
              </a:rPr>
              <a:t> 583 data submissions</a:t>
            </a:r>
            <a:endParaRPr lang="en-US" sz="3200" dirty="0">
              <a:solidFill>
                <a:srgbClr val="002060"/>
              </a:solidFill>
              <a:sym typeface="Wingdings" panose="05000000000000000000" pitchFamily="2" charset="2"/>
            </a:endParaRPr>
          </a:p>
          <a:p>
            <a:pPr marL="0" indent="0" algn="ctr">
              <a:buFont typeface="Arial" pitchFamily="34" charset="0"/>
              <a:buNone/>
            </a:pPr>
            <a:endParaRPr lang="en-US" sz="3200" dirty="0">
              <a:solidFill>
                <a:srgbClr val="00206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124" y="5924000"/>
            <a:ext cx="1689000" cy="90251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0836" y="5859146"/>
            <a:ext cx="1364754" cy="95736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5726" y="5820483"/>
            <a:ext cx="2054436" cy="100699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956" y="3603009"/>
            <a:ext cx="2628266" cy="197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9811" y="3279583"/>
            <a:ext cx="1720970" cy="22946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5726" y="3608031"/>
            <a:ext cx="2634963" cy="1976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29554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499533"/>
            <a:ext cx="9143999" cy="854814"/>
          </a:xfrm>
          <a:prstGeom prst="rect">
            <a:avLst/>
          </a:prstGeom>
          <a:solidFill>
            <a:srgbClr val="FFFFFF"/>
          </a:solidFill>
          <a:ln>
            <a:noFill/>
          </a:ln>
        </p:spPr>
        <p:txBody>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r>
              <a:rPr lang="en-US" dirty="0">
                <a:solidFill>
                  <a:schemeClr val="accent1">
                    <a:lumMod val="50000"/>
                  </a:schemeClr>
                </a:solidFill>
              </a:rPr>
              <a:t>Future Outlook:</a:t>
            </a:r>
          </a:p>
        </p:txBody>
      </p:sp>
      <p:sp>
        <p:nvSpPr>
          <p:cNvPr id="3" name="Content Placeholder 2"/>
          <p:cNvSpPr txBox="1">
            <a:spLocks/>
          </p:cNvSpPr>
          <p:nvPr/>
        </p:nvSpPr>
        <p:spPr>
          <a:xfrm>
            <a:off x="539352" y="1354347"/>
            <a:ext cx="8065294" cy="2774696"/>
          </a:xfrm>
          <a:prstGeom prst="rect">
            <a:avLst/>
          </a:prstGeom>
        </p:spPr>
        <p:txBody>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lgn="ctr"/>
            <a:r>
              <a:rPr lang="en-US" sz="3600" b="1" dirty="0">
                <a:solidFill>
                  <a:srgbClr val="002060"/>
                </a:solidFill>
              </a:rPr>
              <a:t>Continue microplastic monitoring!</a:t>
            </a:r>
          </a:p>
          <a:p>
            <a:pPr algn="ctr"/>
            <a:r>
              <a:rPr lang="en-US" sz="2800" dirty="0">
                <a:solidFill>
                  <a:srgbClr val="002060"/>
                </a:solidFill>
              </a:rPr>
              <a:t>Supplies </a:t>
            </a:r>
            <a:r>
              <a:rPr lang="en-US" sz="2800" dirty="0">
                <a:solidFill>
                  <a:srgbClr val="002060"/>
                </a:solidFill>
                <a:sym typeface="Wingdings" panose="05000000000000000000" pitchFamily="2" charset="2"/>
              </a:rPr>
              <a:t></a:t>
            </a:r>
          </a:p>
          <a:p>
            <a:pPr algn="ctr"/>
            <a:r>
              <a:rPr lang="en-US" sz="2800" dirty="0">
                <a:solidFill>
                  <a:srgbClr val="002060"/>
                </a:solidFill>
                <a:sym typeface="Wingdings" panose="05000000000000000000" pitchFamily="2" charset="2"/>
              </a:rPr>
              <a:t>Knowledge </a:t>
            </a:r>
          </a:p>
          <a:p>
            <a:pPr algn="ctr"/>
            <a:r>
              <a:rPr lang="en-US" sz="2800" dirty="0">
                <a:solidFill>
                  <a:srgbClr val="002060"/>
                </a:solidFill>
                <a:sym typeface="Wingdings" panose="05000000000000000000" pitchFamily="2" charset="2"/>
              </a:rPr>
              <a:t>Community interest </a:t>
            </a:r>
            <a:r>
              <a:rPr lang="en-US" sz="3200" dirty="0">
                <a:solidFill>
                  <a:srgbClr val="002060"/>
                </a:solidFill>
                <a:sym typeface="Wingdings" panose="05000000000000000000" pitchFamily="2" charset="2"/>
              </a:rPr>
              <a:t></a:t>
            </a:r>
          </a:p>
          <a:p>
            <a:pPr marL="0" indent="0" algn="ctr">
              <a:buNone/>
            </a:pPr>
            <a:r>
              <a:rPr lang="en-US" sz="2800" dirty="0">
                <a:solidFill>
                  <a:srgbClr val="002060"/>
                </a:solidFill>
              </a:rPr>
              <a:t>Data and framework will be used in grad project. The focus of the thesis will be furthering exploration of this dataset as well as validation of citizen science data across multiple groups (e.g., children, trained adults, untrained adults, etc.).</a:t>
            </a:r>
            <a:endParaRPr lang="en-US" sz="2800" dirty="0">
              <a:solidFill>
                <a:srgbClr val="002060"/>
              </a:solidFill>
              <a:sym typeface="Wingdings" panose="05000000000000000000" pitchFamily="2" charset="2"/>
            </a:endParaRPr>
          </a:p>
          <a:p>
            <a:pPr algn="ctr"/>
            <a:endParaRPr lang="en-US" sz="3200" dirty="0">
              <a:solidFill>
                <a:srgbClr val="002060"/>
              </a:solidFill>
            </a:endParaRPr>
          </a:p>
          <a:p>
            <a:pPr marL="0" indent="0" algn="ctr">
              <a:buFont typeface="Arial" pitchFamily="34" charset="0"/>
              <a:buNone/>
            </a:pPr>
            <a:endParaRPr lang="en-US" sz="3200" dirty="0">
              <a:solidFill>
                <a:srgbClr val="00206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124" y="5924000"/>
            <a:ext cx="1689000" cy="90251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0836" y="5859146"/>
            <a:ext cx="1364754" cy="95736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5726" y="5820483"/>
            <a:ext cx="2054436" cy="1006994"/>
          </a:xfrm>
          <a:prstGeom prst="rect">
            <a:avLst/>
          </a:prstGeom>
        </p:spPr>
      </p:pic>
    </p:spTree>
    <p:extLst>
      <p:ext uri="{BB962C8B-B14F-4D97-AF65-F5344CB8AC3E}">
        <p14:creationId xmlns:p14="http://schemas.microsoft.com/office/powerpoint/2010/main" val="1151613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0736" y="401751"/>
            <a:ext cx="7741145" cy="2985433"/>
          </a:xfrm>
          <a:prstGeom prst="rect">
            <a:avLst/>
          </a:prstGeom>
          <a:noFill/>
        </p:spPr>
        <p:txBody>
          <a:bodyPr wrap="square" rtlCol="0">
            <a:spAutoFit/>
          </a:bodyPr>
          <a:lstStyle/>
          <a:p>
            <a:pPr algn="ctr"/>
            <a:r>
              <a:rPr lang="en-US" sz="2800" dirty="0">
                <a:ln w="0"/>
                <a:latin typeface="Lucida Console" panose="020B0609040504020204" pitchFamily="49" charset="0"/>
              </a:rPr>
              <a:t>Acknowledgements </a:t>
            </a:r>
          </a:p>
          <a:p>
            <a:pPr algn="ctr"/>
            <a:r>
              <a:rPr lang="en-US" sz="2000" dirty="0"/>
              <a:t>Gulf of Mexico Alliance </a:t>
            </a:r>
            <a:r>
              <a:rPr lang="en-US" sz="2000" dirty="0">
                <a:ln w="0"/>
              </a:rPr>
              <a:t>● Dauphin Island Sea Lab ●</a:t>
            </a:r>
            <a:r>
              <a:rPr lang="en-US" sz="2000" dirty="0"/>
              <a:t> </a:t>
            </a:r>
            <a:r>
              <a:rPr lang="en-US" sz="2000" dirty="0">
                <a:ln w="0"/>
              </a:rPr>
              <a:t>University of Florida, Nature Coast Biological Station ● Nature’s Academy ● Charlotte’s Harbor NEP (CHNEP) ● Key Largo Marine Lab - Marine Resources Development Foundation ● Florida Agricultural and Mechanical University (FAMU) ● Apalachicola NERR (ANERR) ● Turtle Island Restoration Network (TIRN) ● Texas Parks and Wildlife Department ● </a:t>
            </a:r>
            <a:r>
              <a:rPr lang="en-US" sz="2000" dirty="0" err="1">
                <a:ln w="0"/>
              </a:rPr>
              <a:t>Barataria</a:t>
            </a:r>
            <a:r>
              <a:rPr lang="en-US" sz="2000" dirty="0">
                <a:ln w="0"/>
              </a:rPr>
              <a:t>-Terrebonne National Estuary Program (BTNEP) ● Texas State Aquarium ● Weeks Bay NERR ● Grand Bay NERR  </a:t>
            </a:r>
          </a:p>
        </p:txBody>
      </p:sp>
      <p:pic>
        <p:nvPicPr>
          <p:cNvPr id="3" name="Picture 2"/>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374990" y="5838654"/>
            <a:ext cx="1540074" cy="822677"/>
          </a:xfrm>
          <a:prstGeom prst="rect">
            <a:avLst/>
          </a:prstGeom>
        </p:spPr>
      </p:pic>
      <p:pic>
        <p:nvPicPr>
          <p:cNvPr id="4" name="Picture 3"/>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7547198" y="5726875"/>
            <a:ext cx="1296444" cy="90972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8723" y="5696403"/>
            <a:ext cx="1026045" cy="105758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438" y="5681298"/>
            <a:ext cx="1069978" cy="1072694"/>
          </a:xfrm>
          <a:prstGeom prst="rect">
            <a:avLst/>
          </a:prstGeom>
        </p:spPr>
      </p:pic>
    </p:spTree>
    <p:extLst>
      <p:ext uri="{BB962C8B-B14F-4D97-AF65-F5344CB8AC3E}">
        <p14:creationId xmlns:p14="http://schemas.microsoft.com/office/powerpoint/2010/main" val="3484667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499533"/>
            <a:ext cx="9143999" cy="854814"/>
          </a:xfrm>
          <a:prstGeom prst="rect">
            <a:avLst/>
          </a:prstGeom>
          <a:solidFill>
            <a:srgbClr val="FFFFFF"/>
          </a:solidFill>
          <a:ln>
            <a:noFill/>
          </a:ln>
        </p:spPr>
        <p:txBody>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r>
              <a:rPr lang="en-US" dirty="0">
                <a:solidFill>
                  <a:schemeClr val="accent1">
                    <a:lumMod val="50000"/>
                  </a:schemeClr>
                </a:solidFill>
              </a:rPr>
              <a:t>Microplastics:</a:t>
            </a:r>
          </a:p>
        </p:txBody>
      </p:sp>
      <p:sp>
        <p:nvSpPr>
          <p:cNvPr id="3" name="Content Placeholder 2"/>
          <p:cNvSpPr txBox="1">
            <a:spLocks/>
          </p:cNvSpPr>
          <p:nvPr/>
        </p:nvSpPr>
        <p:spPr>
          <a:xfrm>
            <a:off x="507206" y="1856913"/>
            <a:ext cx="8065294" cy="1336661"/>
          </a:xfrm>
          <a:prstGeom prst="rect">
            <a:avLst/>
          </a:prstGeom>
        </p:spPr>
        <p:txBody>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lgn="ctr"/>
            <a:r>
              <a:rPr lang="en-US" sz="3200" b="1" dirty="0">
                <a:solidFill>
                  <a:srgbClr val="002060"/>
                </a:solidFill>
              </a:rPr>
              <a:t>Plastic pieces 5 millimeters in size or smaller.</a:t>
            </a:r>
          </a:p>
          <a:p>
            <a:pPr marL="0" lvl="1" indent="0" algn="ctr">
              <a:buNone/>
            </a:pPr>
            <a:endParaRPr lang="en-US" sz="2800" b="1" dirty="0">
              <a:solidFill>
                <a:srgbClr val="002060"/>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010" b="11857"/>
          <a:stretch/>
        </p:blipFill>
        <p:spPr>
          <a:xfrm>
            <a:off x="1699021" y="2790968"/>
            <a:ext cx="5745959" cy="345329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73119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499533"/>
            <a:ext cx="9143999" cy="854814"/>
          </a:xfrm>
          <a:prstGeom prst="rect">
            <a:avLst/>
          </a:prstGeom>
          <a:solidFill>
            <a:srgbClr val="FFFFFF"/>
          </a:solidFill>
          <a:ln>
            <a:noFill/>
          </a:ln>
        </p:spPr>
        <p:txBody>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r>
              <a:rPr lang="en-US" dirty="0">
                <a:solidFill>
                  <a:schemeClr val="accent1">
                    <a:lumMod val="50000"/>
                  </a:schemeClr>
                </a:solidFill>
              </a:rPr>
              <a:t>Microplastics:</a:t>
            </a:r>
          </a:p>
        </p:txBody>
      </p:sp>
      <p:sp>
        <p:nvSpPr>
          <p:cNvPr id="3" name="Content Placeholder 2"/>
          <p:cNvSpPr txBox="1">
            <a:spLocks/>
          </p:cNvSpPr>
          <p:nvPr/>
        </p:nvSpPr>
        <p:spPr>
          <a:xfrm>
            <a:off x="507206" y="1856913"/>
            <a:ext cx="8065294" cy="1336661"/>
          </a:xfrm>
          <a:prstGeom prst="rect">
            <a:avLst/>
          </a:prstGeom>
        </p:spPr>
        <p:txBody>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lgn="ctr"/>
            <a:r>
              <a:rPr lang="en-US" sz="3200" b="1" dirty="0">
                <a:solidFill>
                  <a:srgbClr val="002060"/>
                </a:solidFill>
              </a:rPr>
              <a:t>Plastic pieces 5 millimeters in size or smaller.</a:t>
            </a:r>
          </a:p>
          <a:p>
            <a:pPr lvl="1" algn="ctr"/>
            <a:r>
              <a:rPr lang="en-US" i="1" dirty="0"/>
              <a:t>Categorized as microbeads, fragments, films and fibers.</a:t>
            </a:r>
          </a:p>
          <a:p>
            <a:pPr marL="0" lvl="1" indent="0" algn="ctr">
              <a:buNone/>
            </a:pPr>
            <a:endParaRPr lang="en-US" sz="2800" b="1" dirty="0"/>
          </a:p>
        </p:txBody>
      </p:sp>
      <p:grpSp>
        <p:nvGrpSpPr>
          <p:cNvPr id="17" name="Group 16"/>
          <p:cNvGrpSpPr/>
          <p:nvPr/>
        </p:nvGrpSpPr>
        <p:grpSpPr>
          <a:xfrm>
            <a:off x="3753384" y="3393636"/>
            <a:ext cx="2288129" cy="2300658"/>
            <a:chOff x="4667788" y="3790450"/>
            <a:chExt cx="2288129" cy="2300658"/>
          </a:xfrm>
        </p:grpSpPr>
        <p:pic>
          <p:nvPicPr>
            <p:cNvPr id="6" name="Picture 5" descr="http://stjohns.ifas.ufl.edu/Sea/microplastics/images/film.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7788" y="3790450"/>
              <a:ext cx="2288129" cy="1916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5514334" y="5721776"/>
              <a:ext cx="595035" cy="369332"/>
            </a:xfrm>
            <a:prstGeom prst="rect">
              <a:avLst/>
            </a:prstGeom>
            <a:noFill/>
          </p:spPr>
          <p:txBody>
            <a:bodyPr wrap="none" rtlCol="0">
              <a:spAutoFit/>
            </a:bodyPr>
            <a:lstStyle/>
            <a:p>
              <a:r>
                <a:rPr lang="en-US" dirty="0"/>
                <a:t>Film</a:t>
              </a:r>
            </a:p>
          </p:txBody>
        </p:sp>
      </p:grpSp>
      <p:grpSp>
        <p:nvGrpSpPr>
          <p:cNvPr id="18" name="Group 17"/>
          <p:cNvGrpSpPr/>
          <p:nvPr/>
        </p:nvGrpSpPr>
        <p:grpSpPr>
          <a:xfrm>
            <a:off x="6173246" y="3389868"/>
            <a:ext cx="2884237" cy="2293527"/>
            <a:chOff x="7101299" y="3786682"/>
            <a:chExt cx="2884237" cy="2293527"/>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9804" t="49739" r="25098"/>
            <a:stretch/>
          </p:blipFill>
          <p:spPr>
            <a:xfrm rot="16200000">
              <a:off x="7583257" y="3304724"/>
              <a:ext cx="1920321" cy="28842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8206626" y="5710877"/>
              <a:ext cx="673582" cy="369332"/>
            </a:xfrm>
            <a:prstGeom prst="rect">
              <a:avLst/>
            </a:prstGeom>
            <a:noFill/>
          </p:spPr>
          <p:txBody>
            <a:bodyPr wrap="none" rtlCol="0">
              <a:spAutoFit/>
            </a:bodyPr>
            <a:lstStyle/>
            <a:p>
              <a:r>
                <a:rPr lang="en-US" dirty="0"/>
                <a:t>Fiber</a:t>
              </a:r>
            </a:p>
          </p:txBody>
        </p:sp>
      </p:grpSp>
      <p:grpSp>
        <p:nvGrpSpPr>
          <p:cNvPr id="16" name="Group 15"/>
          <p:cNvGrpSpPr/>
          <p:nvPr/>
        </p:nvGrpSpPr>
        <p:grpSpPr>
          <a:xfrm>
            <a:off x="1976503" y="3389869"/>
            <a:ext cx="1640149" cy="2304425"/>
            <a:chOff x="2699838" y="3786683"/>
            <a:chExt cx="1640149" cy="2304425"/>
          </a:xfrm>
        </p:grpSpPr>
        <p:pic>
          <p:nvPicPr>
            <p:cNvPr id="9" name="Picture 8" descr="http://stjohns.ifas.ufl.edu/Sea/microplastics/images/IMG_3209.JPG"/>
            <p:cNvPicPr/>
            <p:nvPr/>
          </p:nvPicPr>
          <p:blipFill rotWithShape="1">
            <a:blip r:embed="rId4" cstate="print">
              <a:extLst>
                <a:ext uri="{28A0092B-C50C-407E-A947-70E740481C1C}">
                  <a14:useLocalDpi xmlns:a14="http://schemas.microsoft.com/office/drawing/2010/main" val="0"/>
                </a:ext>
              </a:extLst>
            </a:blip>
            <a:srcRect l="21382" t="22608" r="14741" b="13146"/>
            <a:stretch/>
          </p:blipFill>
          <p:spPr bwMode="auto">
            <a:xfrm>
              <a:off x="2699838" y="3786683"/>
              <a:ext cx="1640149" cy="1976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p:cNvSpPr txBox="1"/>
            <p:nvPr/>
          </p:nvSpPr>
          <p:spPr>
            <a:xfrm>
              <a:off x="2965850" y="5721776"/>
              <a:ext cx="1108124" cy="369332"/>
            </a:xfrm>
            <a:prstGeom prst="rect">
              <a:avLst/>
            </a:prstGeom>
            <a:noFill/>
          </p:spPr>
          <p:txBody>
            <a:bodyPr wrap="none" rtlCol="0">
              <a:spAutoFit/>
            </a:bodyPr>
            <a:lstStyle/>
            <a:p>
              <a:r>
                <a:rPr lang="en-US" dirty="0"/>
                <a:t>Fragment</a:t>
              </a:r>
            </a:p>
          </p:txBody>
        </p:sp>
      </p:grpSp>
      <p:grpSp>
        <p:nvGrpSpPr>
          <p:cNvPr id="15" name="Group 14"/>
          <p:cNvGrpSpPr/>
          <p:nvPr/>
        </p:nvGrpSpPr>
        <p:grpSpPr>
          <a:xfrm>
            <a:off x="96552" y="3389869"/>
            <a:ext cx="1743218" cy="2289653"/>
            <a:chOff x="604928" y="3193574"/>
            <a:chExt cx="1743218" cy="2289653"/>
          </a:xfrm>
        </p:grpSpPr>
        <p:pic>
          <p:nvPicPr>
            <p:cNvPr id="8" name="Picture 7" descr="http://stjohns.ifas.ufl.edu/Sea/microplastics/images/microbead-Paige.jpg"/>
            <p:cNvPicPr/>
            <p:nvPr/>
          </p:nvPicPr>
          <p:blipFill rotWithShape="1">
            <a:blip r:embed="rId5" cstate="print">
              <a:extLst>
                <a:ext uri="{28A0092B-C50C-407E-A947-70E740481C1C}">
                  <a14:useLocalDpi xmlns:a14="http://schemas.microsoft.com/office/drawing/2010/main" val="0"/>
                </a:ext>
              </a:extLst>
            </a:blip>
            <a:srcRect l="30199"/>
            <a:stretch/>
          </p:blipFill>
          <p:spPr bwMode="auto">
            <a:xfrm>
              <a:off x="604928" y="3193574"/>
              <a:ext cx="1743218" cy="1976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p:cNvSpPr txBox="1"/>
            <p:nvPr/>
          </p:nvSpPr>
          <p:spPr>
            <a:xfrm>
              <a:off x="1129019" y="5113895"/>
              <a:ext cx="691215" cy="369332"/>
            </a:xfrm>
            <a:prstGeom prst="rect">
              <a:avLst/>
            </a:prstGeom>
            <a:noFill/>
          </p:spPr>
          <p:txBody>
            <a:bodyPr wrap="none" rtlCol="0">
              <a:spAutoFit/>
            </a:bodyPr>
            <a:lstStyle/>
            <a:p>
              <a:r>
                <a:rPr lang="en-US" dirty="0"/>
                <a:t>Bead</a:t>
              </a:r>
            </a:p>
          </p:txBody>
        </p:sp>
      </p:grpSp>
      <p:sp>
        <p:nvSpPr>
          <p:cNvPr id="14" name="TextBox 13"/>
          <p:cNvSpPr txBox="1"/>
          <p:nvPr/>
        </p:nvSpPr>
        <p:spPr>
          <a:xfrm>
            <a:off x="5035671" y="6577597"/>
            <a:ext cx="4131259" cy="261610"/>
          </a:xfrm>
          <a:prstGeom prst="rect">
            <a:avLst/>
          </a:prstGeom>
          <a:noFill/>
        </p:spPr>
        <p:txBody>
          <a:bodyPr wrap="none" rtlCol="0">
            <a:spAutoFit/>
          </a:bodyPr>
          <a:lstStyle/>
          <a:p>
            <a:r>
              <a:rPr lang="en-US" sz="1100" dirty="0">
                <a:solidFill>
                  <a:schemeClr val="bg1"/>
                </a:solidFill>
              </a:rPr>
              <a:t>Photos by: Florida Microplastic Awareness Project &amp; Caitlin Wessel</a:t>
            </a:r>
          </a:p>
        </p:txBody>
      </p:sp>
    </p:spTree>
    <p:extLst>
      <p:ext uri="{BB962C8B-B14F-4D97-AF65-F5344CB8AC3E}">
        <p14:creationId xmlns:p14="http://schemas.microsoft.com/office/powerpoint/2010/main" val="3730508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7206" y="1993393"/>
            <a:ext cx="8065294" cy="1636911"/>
          </a:xfrm>
        </p:spPr>
        <p:txBody>
          <a:bodyPr>
            <a:normAutofit fontScale="92500" lnSpcReduction="10000"/>
          </a:bodyPr>
          <a:lstStyle/>
          <a:p>
            <a:pPr marL="0" lvl="1" indent="0" algn="ctr">
              <a:buNone/>
            </a:pPr>
            <a:r>
              <a:rPr lang="en-US" sz="3500" dirty="0">
                <a:solidFill>
                  <a:srgbClr val="002060"/>
                </a:solidFill>
              </a:rPr>
              <a:t>Two year program funded by the Gulf of Mexico Alliance Gulf Star Grant.</a:t>
            </a:r>
          </a:p>
          <a:p>
            <a:pPr marL="0" lvl="1" indent="0" algn="ctr">
              <a:buNone/>
            </a:pPr>
            <a:endParaRPr lang="en-US" sz="3200" dirty="0">
              <a:solidFill>
                <a:srgbClr val="002060"/>
              </a:solidFill>
            </a:endParaRPr>
          </a:p>
          <a:p>
            <a:pPr marL="0" lvl="1" indent="0" algn="ctr">
              <a:buNone/>
            </a:pPr>
            <a:r>
              <a:rPr lang="en-US" sz="2600" dirty="0">
                <a:solidFill>
                  <a:srgbClr val="002060"/>
                </a:solidFill>
              </a:rPr>
              <a:t>January 2017 – December 2018</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675" y="3995343"/>
            <a:ext cx="2450604" cy="24506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206" y="4134763"/>
            <a:ext cx="5178664" cy="1556353"/>
          </a:xfrm>
          <a:prstGeom prst="rect">
            <a:avLst/>
          </a:prstGeom>
        </p:spPr>
      </p:pic>
      <p:sp>
        <p:nvSpPr>
          <p:cNvPr id="7" name="Title 1"/>
          <p:cNvSpPr>
            <a:spLocks noGrp="1"/>
          </p:cNvSpPr>
          <p:nvPr>
            <p:ph type="title"/>
          </p:nvPr>
        </p:nvSpPr>
        <p:spPr>
          <a:xfrm>
            <a:off x="0" y="499533"/>
            <a:ext cx="9143999" cy="854814"/>
          </a:xfrm>
          <a:solidFill>
            <a:srgbClr val="FFFFFF"/>
          </a:solidFill>
          <a:ln>
            <a:noFill/>
          </a:ln>
        </p:spPr>
        <p:txBody>
          <a:bodyPr/>
          <a:lstStyle/>
          <a:p>
            <a:r>
              <a:rPr lang="en-US" dirty="0">
                <a:solidFill>
                  <a:schemeClr val="accent1">
                    <a:lumMod val="50000"/>
                  </a:schemeClr>
                </a:solidFill>
              </a:rPr>
              <a:t>Project Overview:</a:t>
            </a:r>
          </a:p>
        </p:txBody>
      </p:sp>
    </p:spTree>
    <p:extLst>
      <p:ext uri="{BB962C8B-B14F-4D97-AF65-F5344CB8AC3E}">
        <p14:creationId xmlns:p14="http://schemas.microsoft.com/office/powerpoint/2010/main" val="3519642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7206" y="1653165"/>
            <a:ext cx="8065294" cy="1664207"/>
          </a:xfrm>
        </p:spPr>
        <p:txBody>
          <a:bodyPr>
            <a:normAutofit/>
          </a:bodyPr>
          <a:lstStyle/>
          <a:p>
            <a:pPr marL="0" lvl="1" indent="0" algn="ctr">
              <a:buNone/>
            </a:pPr>
            <a:r>
              <a:rPr lang="en-US" sz="2800" dirty="0">
                <a:solidFill>
                  <a:srgbClr val="002060"/>
                </a:solidFill>
              </a:rPr>
              <a:t>Multiple partners involved all along the Gulf of Mexico Coast train their local citizen scientists.</a:t>
            </a:r>
          </a:p>
        </p:txBody>
      </p:sp>
      <p:sp>
        <p:nvSpPr>
          <p:cNvPr id="7" name="Title 1"/>
          <p:cNvSpPr>
            <a:spLocks noGrp="1"/>
          </p:cNvSpPr>
          <p:nvPr>
            <p:ph type="title"/>
          </p:nvPr>
        </p:nvSpPr>
        <p:spPr>
          <a:xfrm>
            <a:off x="0" y="499533"/>
            <a:ext cx="9143999" cy="854814"/>
          </a:xfrm>
          <a:solidFill>
            <a:srgbClr val="FFFFFF"/>
          </a:solidFill>
          <a:ln>
            <a:noFill/>
          </a:ln>
        </p:spPr>
        <p:txBody>
          <a:bodyPr/>
          <a:lstStyle/>
          <a:p>
            <a:r>
              <a:rPr lang="en-US" dirty="0">
                <a:solidFill>
                  <a:schemeClr val="accent1">
                    <a:lumMod val="50000"/>
                  </a:schemeClr>
                </a:solidFill>
              </a:rPr>
              <a:t>Project Overview:</a:t>
            </a:r>
          </a:p>
        </p:txBody>
      </p:sp>
      <p:pic>
        <p:nvPicPr>
          <p:cNvPr id="8" name="Picture 7"/>
          <p:cNvPicPr>
            <a:picLocks noChangeAspect="1"/>
          </p:cNvPicPr>
          <p:nvPr/>
        </p:nvPicPr>
        <p:blipFill rotWithShape="1">
          <a:blip r:embed="rId2"/>
          <a:srcRect l="20821" t="24127" r="14883" b="24542"/>
          <a:stretch/>
        </p:blipFill>
        <p:spPr>
          <a:xfrm>
            <a:off x="686278" y="2826802"/>
            <a:ext cx="7771442" cy="3867422"/>
          </a:xfrm>
          <a:prstGeom prst="rect">
            <a:avLst/>
          </a:prstGeom>
          <a:ln>
            <a:noFill/>
          </a:ln>
          <a:effectLst>
            <a:outerShdw blurRad="190500" algn="tl" rotWithShape="0">
              <a:srgbClr val="000000">
                <a:alpha val="70000"/>
              </a:srgbClr>
            </a:outerShdw>
          </a:effectLst>
        </p:spPr>
      </p:pic>
      <p:sp>
        <p:nvSpPr>
          <p:cNvPr id="9" name="Star: 5 Points 3"/>
          <p:cNvSpPr/>
          <p:nvPr/>
        </p:nvSpPr>
        <p:spPr>
          <a:xfrm>
            <a:off x="4773361" y="3619994"/>
            <a:ext cx="182880" cy="182880"/>
          </a:xfrm>
          <a:prstGeom prst="ellipse">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4"/>
          <p:cNvSpPr/>
          <p:nvPr/>
        </p:nvSpPr>
        <p:spPr>
          <a:xfrm>
            <a:off x="6055936" y="3904792"/>
            <a:ext cx="182880" cy="182880"/>
          </a:xfrm>
          <a:prstGeom prst="ellipse">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5"/>
          <p:cNvSpPr/>
          <p:nvPr/>
        </p:nvSpPr>
        <p:spPr>
          <a:xfrm>
            <a:off x="6905028" y="4153629"/>
            <a:ext cx="182880" cy="182880"/>
          </a:xfrm>
          <a:prstGeom prst="ellipse">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6"/>
          <p:cNvSpPr/>
          <p:nvPr/>
        </p:nvSpPr>
        <p:spPr>
          <a:xfrm>
            <a:off x="7109911" y="4826705"/>
            <a:ext cx="182880" cy="182880"/>
          </a:xfrm>
          <a:prstGeom prst="ellipse">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7"/>
          <p:cNvSpPr/>
          <p:nvPr/>
        </p:nvSpPr>
        <p:spPr>
          <a:xfrm>
            <a:off x="7345732" y="5308852"/>
            <a:ext cx="182880" cy="182880"/>
          </a:xfrm>
          <a:prstGeom prst="ellipse">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8"/>
          <p:cNvSpPr/>
          <p:nvPr/>
        </p:nvSpPr>
        <p:spPr>
          <a:xfrm>
            <a:off x="8126149" y="6156008"/>
            <a:ext cx="182880" cy="182880"/>
          </a:xfrm>
          <a:prstGeom prst="ellipse">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0"/>
          <p:cNvSpPr/>
          <p:nvPr/>
        </p:nvSpPr>
        <p:spPr>
          <a:xfrm>
            <a:off x="4539853" y="3641724"/>
            <a:ext cx="182880" cy="182880"/>
          </a:xfrm>
          <a:prstGeom prst="ellipse">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1"/>
          <p:cNvSpPr/>
          <p:nvPr/>
        </p:nvSpPr>
        <p:spPr>
          <a:xfrm>
            <a:off x="4296490" y="3659298"/>
            <a:ext cx="182880" cy="182880"/>
          </a:xfrm>
          <a:prstGeom prst="ellipse">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2"/>
          <p:cNvSpPr/>
          <p:nvPr/>
        </p:nvSpPr>
        <p:spPr>
          <a:xfrm>
            <a:off x="822755" y="4851953"/>
            <a:ext cx="182880" cy="182880"/>
          </a:xfrm>
          <a:prstGeom prst="ellipse">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3"/>
          <p:cNvSpPr/>
          <p:nvPr/>
        </p:nvSpPr>
        <p:spPr>
          <a:xfrm>
            <a:off x="1728059" y="4203364"/>
            <a:ext cx="182880" cy="182880"/>
          </a:xfrm>
          <a:prstGeom prst="ellipse">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4"/>
          <p:cNvSpPr/>
          <p:nvPr/>
        </p:nvSpPr>
        <p:spPr>
          <a:xfrm>
            <a:off x="3838414" y="4294804"/>
            <a:ext cx="182880" cy="182880"/>
          </a:xfrm>
          <a:prstGeom prst="ellipse">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Image result for barataria terrebonne estuary progr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8675" y="3371299"/>
            <a:ext cx="726802" cy="13482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 name="Picture 4" descr="Image result for texas state aquariu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7676" y="3020833"/>
            <a:ext cx="913922" cy="8493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Picture 6" descr="Image result for turtle island restoration networ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00" r="2500"/>
          <a:stretch/>
        </p:blipFill>
        <p:spPr bwMode="auto">
          <a:xfrm>
            <a:off x="1344851" y="4799285"/>
            <a:ext cx="1173408" cy="6793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23" name="Group 22"/>
          <p:cNvGrpSpPr>
            <a:grpSpLocks noChangeAspect="1"/>
          </p:cNvGrpSpPr>
          <p:nvPr/>
        </p:nvGrpSpPr>
        <p:grpSpPr>
          <a:xfrm>
            <a:off x="3759973" y="5961650"/>
            <a:ext cx="1106779" cy="606943"/>
            <a:chOff x="762000" y="5334000"/>
            <a:chExt cx="2362200" cy="1295400"/>
          </a:xfrm>
        </p:grpSpPr>
        <p:sp>
          <p:nvSpPr>
            <p:cNvPr id="24" name="Rectangle 23"/>
            <p:cNvSpPr/>
            <p:nvPr/>
          </p:nvSpPr>
          <p:spPr>
            <a:xfrm>
              <a:off x="762000" y="5334000"/>
              <a:ext cx="2362200" cy="1295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063" y="5387139"/>
              <a:ext cx="2226074" cy="1189122"/>
            </a:xfrm>
            <a:prstGeom prst="rect">
              <a:avLst/>
            </a:prstGeom>
          </p:spPr>
        </p:pic>
      </p:grpSp>
      <p:pic>
        <p:nvPicPr>
          <p:cNvPr id="26" name="Picture 8" descr="Image result for marine resources development founda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45092" y="5523758"/>
            <a:ext cx="906117" cy="9644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7" name="Picture 10" descr="Image result for charlotte harbor national estuary progra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7691" y="4277478"/>
            <a:ext cx="1213231" cy="7405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8" name="Picture 12" descr="Image result for natures academy"/>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134" t="7334" r="9466" b="8444"/>
          <a:stretch/>
        </p:blipFill>
        <p:spPr bwMode="auto">
          <a:xfrm>
            <a:off x="6988952" y="3091016"/>
            <a:ext cx="1157684" cy="6771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74231" y="3951627"/>
            <a:ext cx="844676" cy="1093110"/>
          </a:xfrm>
          <a:prstGeom prst="rect">
            <a:avLst/>
          </a:prstGeom>
          <a:ln>
            <a:solidFill>
              <a:schemeClr val="tx1"/>
            </a:solidFill>
          </a:ln>
        </p:spPr>
      </p:pic>
      <p:pic>
        <p:nvPicPr>
          <p:cNvPr id="30" name="Picture 14" descr="Image result for nature coast biological station"/>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3333" t="59833" r="22500" b="14500"/>
          <a:stretch/>
        </p:blipFill>
        <p:spPr bwMode="auto">
          <a:xfrm>
            <a:off x="1002034" y="5891667"/>
            <a:ext cx="1859041" cy="5505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 name="Picture 16" descr="Image result for grand bay ner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789" t="7778" b="5556"/>
          <a:stretch/>
        </p:blipFill>
        <p:spPr bwMode="auto">
          <a:xfrm>
            <a:off x="2969015" y="4918145"/>
            <a:ext cx="1006345" cy="9065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2" name="Picture 18" descr="Image result for apalachicola national estuarine research reserve"/>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5000" t="11949" r="5000" b="9865"/>
          <a:stretch/>
        </p:blipFill>
        <p:spPr bwMode="auto">
          <a:xfrm>
            <a:off x="4154747" y="5210201"/>
            <a:ext cx="1602987" cy="6179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937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0" y="600997"/>
            <a:ext cx="9144000" cy="1129344"/>
          </a:xfrm>
          <a:prstGeom prst="rect">
            <a:avLst/>
          </a:prstGeom>
          <a:solidFill>
            <a:schemeClr val="bg1"/>
          </a:solidFill>
          <a:ln>
            <a:noFill/>
          </a:ln>
        </p:spPr>
        <p:txBody>
          <a:bodyPr vert="horz" lIns="91440" tIns="45720" rIns="91440" bIns="45720" rtlCol="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Font typeface="Franklin Gothic Book" panose="020B0503020102020204" pitchFamily="34" charset="0"/>
              <a:buNone/>
            </a:pPr>
            <a:r>
              <a:rPr lang="en-US" sz="3600" dirty="0"/>
              <a:t>Project partners work with </a:t>
            </a:r>
            <a:r>
              <a:rPr lang="en-US" sz="3600" b="1" dirty="0"/>
              <a:t>citizen scientist </a:t>
            </a:r>
            <a:r>
              <a:rPr lang="en-US" sz="3600" dirty="0"/>
              <a:t>to collect and analyze samples.</a:t>
            </a:r>
          </a:p>
          <a:p>
            <a:pPr marL="0" indent="0" algn="ctr">
              <a:buFont typeface="Franklin Gothic Book" panose="020B0503020102020204" pitchFamily="34" charset="0"/>
              <a:buNone/>
            </a:pPr>
            <a:endParaRPr lang="en-US" sz="3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4029" y="2005148"/>
            <a:ext cx="5982789" cy="44870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6321388" y="6230630"/>
            <a:ext cx="1269899" cy="261610"/>
          </a:xfrm>
          <a:prstGeom prst="rect">
            <a:avLst/>
          </a:prstGeom>
          <a:noFill/>
        </p:spPr>
        <p:txBody>
          <a:bodyPr wrap="none" rtlCol="0">
            <a:spAutoFit/>
          </a:bodyPr>
          <a:lstStyle/>
          <a:p>
            <a:r>
              <a:rPr lang="en-US" sz="1100" dirty="0">
                <a:solidFill>
                  <a:schemeClr val="bg1"/>
                </a:solidFill>
              </a:rPr>
              <a:t>Nature’s Academy</a:t>
            </a:r>
          </a:p>
        </p:txBody>
      </p:sp>
    </p:spTree>
    <p:extLst>
      <p:ext uri="{BB962C8B-B14F-4D97-AF65-F5344CB8AC3E}">
        <p14:creationId xmlns:p14="http://schemas.microsoft.com/office/powerpoint/2010/main" val="117201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7206" y="1693144"/>
            <a:ext cx="8065294" cy="1500434"/>
          </a:xfrm>
        </p:spPr>
        <p:txBody>
          <a:bodyPr>
            <a:normAutofit/>
          </a:bodyPr>
          <a:lstStyle/>
          <a:p>
            <a:pPr marL="0" lvl="1" indent="0" algn="ctr">
              <a:buNone/>
            </a:pPr>
            <a:r>
              <a:rPr lang="en-US" sz="3200" dirty="0">
                <a:solidFill>
                  <a:srgbClr val="002060"/>
                </a:solidFill>
              </a:rPr>
              <a:t>Data collected and analyzed by citizen scientist goes into a Gulf-wide data pool.</a:t>
            </a:r>
          </a:p>
        </p:txBody>
      </p:sp>
      <p:sp>
        <p:nvSpPr>
          <p:cNvPr id="7" name="Title 1"/>
          <p:cNvSpPr>
            <a:spLocks noGrp="1"/>
          </p:cNvSpPr>
          <p:nvPr>
            <p:ph type="title"/>
          </p:nvPr>
        </p:nvSpPr>
        <p:spPr>
          <a:xfrm>
            <a:off x="0" y="499533"/>
            <a:ext cx="9143999" cy="854814"/>
          </a:xfrm>
          <a:solidFill>
            <a:srgbClr val="FFFFFF"/>
          </a:solidFill>
          <a:ln>
            <a:noFill/>
          </a:ln>
        </p:spPr>
        <p:txBody>
          <a:bodyPr/>
          <a:lstStyle/>
          <a:p>
            <a:r>
              <a:rPr lang="en-US" dirty="0">
                <a:solidFill>
                  <a:schemeClr val="accent1">
                    <a:lumMod val="50000"/>
                  </a:schemeClr>
                </a:solidFill>
              </a:rPr>
              <a:t>Project Overview:</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500" t="2882" r="1667" b="2882"/>
          <a:stretch/>
        </p:blipFill>
        <p:spPr>
          <a:xfrm>
            <a:off x="313398" y="2674961"/>
            <a:ext cx="8517205" cy="4046039"/>
          </a:xfrm>
          <a:prstGeom prst="rect">
            <a:avLst/>
          </a:prstGeom>
          <a:ln>
            <a:noFill/>
          </a:ln>
          <a:effectLst>
            <a:outerShdw blurRad="190500" algn="tl" rotWithShape="0">
              <a:srgbClr val="000000">
                <a:alpha val="70000"/>
              </a:srgbClr>
            </a:outerShdw>
          </a:effectLst>
        </p:spPr>
      </p:pic>
      <p:sp>
        <p:nvSpPr>
          <p:cNvPr id="2" name="Rectangle 1"/>
          <p:cNvSpPr/>
          <p:nvPr/>
        </p:nvSpPr>
        <p:spPr>
          <a:xfrm>
            <a:off x="2883405" y="6192251"/>
            <a:ext cx="3312895" cy="369332"/>
          </a:xfrm>
          <a:prstGeom prst="rect">
            <a:avLst/>
          </a:prstGeom>
        </p:spPr>
        <p:txBody>
          <a:bodyPr wrap="none">
            <a:spAutoFit/>
          </a:bodyPr>
          <a:lstStyle/>
          <a:p>
            <a:pPr algn="ctr"/>
            <a:r>
              <a:rPr lang="en-US" dirty="0">
                <a:solidFill>
                  <a:srgbClr val="002060"/>
                </a:solidFill>
                <a:sym typeface="Wingdings" panose="05000000000000000000" pitchFamily="2" charset="2"/>
              </a:rPr>
              <a:t>coastal.msstate.edu/microplastics</a:t>
            </a:r>
            <a:endParaRPr lang="en-US" dirty="0">
              <a:solidFill>
                <a:srgbClr val="002060"/>
              </a:solidFill>
            </a:endParaRPr>
          </a:p>
        </p:txBody>
      </p:sp>
    </p:spTree>
    <p:extLst>
      <p:ext uri="{BB962C8B-B14F-4D97-AF65-F5344CB8AC3E}">
        <p14:creationId xmlns:p14="http://schemas.microsoft.com/office/powerpoint/2010/main" val="3350144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7206" y="1693144"/>
            <a:ext cx="8065294" cy="1500434"/>
          </a:xfrm>
        </p:spPr>
        <p:txBody>
          <a:bodyPr>
            <a:normAutofit/>
          </a:bodyPr>
          <a:lstStyle/>
          <a:p>
            <a:pPr marL="0" lvl="1" indent="0" algn="ctr">
              <a:buNone/>
            </a:pPr>
            <a:r>
              <a:rPr lang="en-US" sz="3200" dirty="0">
                <a:solidFill>
                  <a:srgbClr val="002060"/>
                </a:solidFill>
              </a:rPr>
              <a:t>Data collected and analyzed by citizen scientist goes into a Gulf-wide data pool.</a:t>
            </a:r>
          </a:p>
        </p:txBody>
      </p:sp>
      <p:sp>
        <p:nvSpPr>
          <p:cNvPr id="7" name="Title 1"/>
          <p:cNvSpPr>
            <a:spLocks noGrp="1"/>
          </p:cNvSpPr>
          <p:nvPr>
            <p:ph type="title"/>
          </p:nvPr>
        </p:nvSpPr>
        <p:spPr>
          <a:xfrm>
            <a:off x="0" y="499533"/>
            <a:ext cx="9143999" cy="854814"/>
          </a:xfrm>
          <a:solidFill>
            <a:srgbClr val="FFFFFF"/>
          </a:solidFill>
          <a:ln>
            <a:noFill/>
          </a:ln>
        </p:spPr>
        <p:txBody>
          <a:bodyPr/>
          <a:lstStyle/>
          <a:p>
            <a:r>
              <a:rPr lang="en-US" dirty="0">
                <a:solidFill>
                  <a:schemeClr val="accent1">
                    <a:lumMod val="50000"/>
                  </a:schemeClr>
                </a:solidFill>
              </a:rPr>
              <a:t>Project Overview:</a:t>
            </a:r>
          </a:p>
        </p:txBody>
      </p:sp>
      <p:pic>
        <p:nvPicPr>
          <p:cNvPr id="9"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3208" t="2560" r="2915" b="2091"/>
          <a:stretch/>
        </p:blipFill>
        <p:spPr>
          <a:xfrm>
            <a:off x="281250" y="2674961"/>
            <a:ext cx="8517205" cy="4045674"/>
          </a:xfrm>
          <a:prstGeom prst="rect">
            <a:avLst/>
          </a:prstGeom>
          <a:ln>
            <a:noFill/>
          </a:ln>
          <a:effectLst>
            <a:outerShdw blurRad="190500" algn="tl" rotWithShape="0">
              <a:srgbClr val="000000">
                <a:alpha val="70000"/>
              </a:srgbClr>
            </a:outerShdw>
          </a:effectLst>
        </p:spPr>
      </p:pic>
      <p:sp>
        <p:nvSpPr>
          <p:cNvPr id="5" name="Rectangle 4"/>
          <p:cNvSpPr/>
          <p:nvPr/>
        </p:nvSpPr>
        <p:spPr>
          <a:xfrm>
            <a:off x="2883405" y="6192251"/>
            <a:ext cx="3312895" cy="369332"/>
          </a:xfrm>
          <a:prstGeom prst="rect">
            <a:avLst/>
          </a:prstGeom>
        </p:spPr>
        <p:txBody>
          <a:bodyPr wrap="none">
            <a:spAutoFit/>
          </a:bodyPr>
          <a:lstStyle/>
          <a:p>
            <a:pPr algn="ctr"/>
            <a:r>
              <a:rPr lang="en-US" dirty="0">
                <a:solidFill>
                  <a:srgbClr val="002060"/>
                </a:solidFill>
                <a:sym typeface="Wingdings" panose="05000000000000000000" pitchFamily="2" charset="2"/>
              </a:rPr>
              <a:t>coastal.msstate.edu/microplastics</a:t>
            </a:r>
            <a:endParaRPr lang="en-US" dirty="0">
              <a:solidFill>
                <a:srgbClr val="002060"/>
              </a:solidFill>
            </a:endParaRPr>
          </a:p>
        </p:txBody>
      </p:sp>
    </p:spTree>
    <p:extLst>
      <p:ext uri="{BB962C8B-B14F-4D97-AF65-F5344CB8AC3E}">
        <p14:creationId xmlns:p14="http://schemas.microsoft.com/office/powerpoint/2010/main" val="958906867"/>
      </p:ext>
    </p:extLst>
  </p:cSld>
  <p:clrMapOvr>
    <a:masterClrMapping/>
  </p:clrMapOvr>
</p:sld>
</file>

<file path=ppt/theme/theme1.xml><?xml version="1.0" encoding="utf-8"?>
<a:theme xmlns:a="http://schemas.openxmlformats.org/drawingml/2006/main" name="Metropolit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emplate>TM03457491[[fn=Metropolitan]] (1)</Template>
  <TotalTime>2443</TotalTime>
  <Words>709</Words>
  <Application>Microsoft Office PowerPoint</Application>
  <PresentationFormat>On-screen Show (4:3)</PresentationFormat>
  <Paragraphs>95</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 Light</vt:lpstr>
      <vt:lpstr>Franklin Gothic Book</vt:lpstr>
      <vt:lpstr>Lucida Console</vt:lpstr>
      <vt:lpstr>Wingdings</vt:lpstr>
      <vt:lpstr>Metropolitan</vt:lpstr>
      <vt:lpstr>ENGAGING CITIZEN SCIENTISTS  to  ASSESS LARGE-SCALE MICROPLASTIC DISTRIBUTIONS</vt:lpstr>
      <vt:lpstr>PowerPoint Presentation</vt:lpstr>
      <vt:lpstr>PowerPoint Presentation</vt:lpstr>
      <vt:lpstr>PowerPoint Presentation</vt:lpstr>
      <vt:lpstr>Project Overview:</vt:lpstr>
      <vt:lpstr>Project Overview:</vt:lpstr>
      <vt:lpstr>PowerPoint Presentation</vt:lpstr>
      <vt:lpstr>Project Overview:</vt:lpstr>
      <vt:lpstr>Project Overview:</vt:lpstr>
      <vt:lpstr>Project Goals:</vt:lpstr>
      <vt:lpstr>Microplastic Sampling and Processing Guidebook</vt:lpstr>
      <vt:lpstr>PowerPoint Presentation</vt:lpstr>
      <vt:lpstr>PowerPoint Presentation</vt:lpstr>
      <vt:lpstr>PowerPoint Presentation</vt:lpstr>
      <vt:lpstr>PowerPoint Presentation</vt:lpstr>
      <vt:lpstr>PowerPoint Presentation</vt:lpstr>
      <vt:lpstr>Sample Processing</vt:lpstr>
      <vt:lpstr>PowerPoint Presentation</vt:lpstr>
      <vt:lpstr>PowerPoint Presentation</vt:lpstr>
      <vt:lpstr>Sample Analysis</vt:lpstr>
      <vt:lpstr>Sample Analysis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amanda_sartain@aol.com</dc:creator>
  <cp:lastModifiedBy>Lance Middleton</cp:lastModifiedBy>
  <cp:revision>55</cp:revision>
  <dcterms:created xsi:type="dcterms:W3CDTF">2018-11-27T19:44:41Z</dcterms:created>
  <dcterms:modified xsi:type="dcterms:W3CDTF">2022-11-03T01:00:09Z</dcterms:modified>
</cp:coreProperties>
</file>